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Gill Sans MT" pitchFamily="34" charset="0"/>
      <p:regular r:id="rId31"/>
      <p:bold r:id="rId32"/>
      <p:italic r:id="rId33"/>
      <p:boldItalic r:id="rId34"/>
    </p:embeddedFont>
    <p:embeddedFont>
      <p:font typeface="Wingdings 2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956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11D4-A98D-4593-A9A2-B8192056E476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F577-AE59-49CD-A30A-0D1297FB1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577-AE59-49CD-A30A-0D1297FB15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09800" y="3352800"/>
            <a:ext cx="52400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/>
              <a:t>Basics of Digital</a:t>
            </a:r>
            <a:r>
              <a:rPr sz="3600" b="1" spc="-65" dirty="0"/>
              <a:t> </a:t>
            </a:r>
            <a:r>
              <a:rPr sz="3600" b="1" spc="-10" dirty="0"/>
              <a:t>Electronics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82296"/>
            <a:ext cx="4934712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227152"/>
            <a:ext cx="4229735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</a:t>
            </a:r>
            <a:r>
              <a:rPr spc="-50" dirty="0"/>
              <a:t> </a:t>
            </a:r>
            <a:r>
              <a:rPr spc="-5" dirty="0"/>
              <a:t>System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1060450"/>
          <a:ext cx="7620000" cy="5277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/>
                <a:gridCol w="1270000"/>
                <a:gridCol w="1266825"/>
                <a:gridCol w="1273175"/>
                <a:gridCol w="1273175"/>
                <a:gridCol w="1266825"/>
              </a:tblGrid>
              <a:tr h="858265">
                <a:tc rowSpan="2"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Number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System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Base or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radix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Symbols used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(d</a:t>
                      </a:r>
                      <a:r>
                        <a:rPr sz="1575" baseline="-21164" dirty="0">
                          <a:latin typeface="Gill Sans MT"/>
                          <a:cs typeface="Gill Sans MT"/>
                        </a:rPr>
                        <a:t>i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6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75" baseline="-21164" dirty="0">
                          <a:latin typeface="Gill Sans MT"/>
                          <a:cs typeface="Gill Sans MT"/>
                        </a:rPr>
                        <a:t>-f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4710" marR="285115" indent="-561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30" dirty="0">
                          <a:latin typeface="Gill Sans MT"/>
                          <a:cs typeface="Gill Sans MT"/>
                        </a:rPr>
                        <a:t>Weight </a:t>
                      </a:r>
                      <a:r>
                        <a:rPr sz="2000" dirty="0">
                          <a:latin typeface="Gill Sans MT"/>
                          <a:cs typeface="Gill Sans MT"/>
                        </a:rPr>
                        <a:t>assigned to  position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Example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4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i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-f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41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5" dirty="0">
                          <a:latin typeface="Gill Sans MT"/>
                          <a:cs typeface="Gill Sans MT"/>
                        </a:rPr>
                        <a:t>Binary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i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10101.10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41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Octal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0,1,2,3,4,5,6,7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i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3547.25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49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Decimal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0,1,2,3,4,5,6,7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0" dirty="0">
                          <a:latin typeface="Gill Sans MT"/>
                          <a:cs typeface="Gill Sans MT"/>
                        </a:rPr>
                        <a:t>,8,9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sz="1575" baseline="26455" dirty="0">
                          <a:latin typeface="Gill Sans MT"/>
                          <a:cs typeface="Gill Sans MT"/>
                        </a:rPr>
                        <a:t>i</a:t>
                      </a:r>
                      <a:endParaRPr sz="1575" baseline="26455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974.27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7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Hexadecimal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0,1,2,3,4,5,6,7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5" dirty="0">
                          <a:latin typeface="Gill Sans MT"/>
                          <a:cs typeface="Gill Sans MT"/>
                        </a:rPr>
                        <a:t>,8,9,A,B,C,D,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E,F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16</a:t>
                      </a:r>
                      <a:r>
                        <a:rPr sz="1575" baseline="26455" dirty="0">
                          <a:latin typeface="Gill Sans MT"/>
                          <a:cs typeface="Gill Sans MT"/>
                        </a:rPr>
                        <a:t>i</a:t>
                      </a:r>
                      <a:endParaRPr sz="1575" baseline="26455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16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Gill Sans MT"/>
                          <a:cs typeface="Gill Sans MT"/>
                        </a:rPr>
                        <a:t>FA9.46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65531"/>
            <a:ext cx="6083808" cy="1219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211277"/>
            <a:ext cx="5219700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Quantities/Counting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908050"/>
          <a:ext cx="7543800" cy="5362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Decimal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Binary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Octal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Hexadecimal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0011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0101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0110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0111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1011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1100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1101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1110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91400" cy="689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20114"/>
            <a:ext cx="7734934" cy="457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095"/>
              </a:lnSpc>
              <a:buSzPct val="180000"/>
              <a:buFont typeface="Arial"/>
              <a:buChar char="•"/>
              <a:tabLst>
                <a:tab pos="321945" algn="l"/>
              </a:tabLst>
            </a:pPr>
            <a:r>
              <a:rPr sz="3000" spc="15" dirty="0">
                <a:latin typeface="Gill Sans MT"/>
                <a:cs typeface="Gill Sans MT"/>
              </a:rPr>
              <a:t>Binary </a:t>
            </a:r>
            <a:r>
              <a:rPr sz="3000" dirty="0">
                <a:latin typeface="Gill Sans MT"/>
                <a:cs typeface="Gill Sans MT"/>
              </a:rPr>
              <a:t>to</a:t>
            </a:r>
            <a:r>
              <a:rPr sz="3000" spc="-3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decimal</a:t>
            </a:r>
            <a:endParaRPr sz="3000">
              <a:latin typeface="Gill Sans MT"/>
              <a:cs typeface="Gill Sans MT"/>
            </a:endParaRPr>
          </a:p>
          <a:p>
            <a:pPr marL="595630" lvl="1" indent="-238760">
              <a:lnSpc>
                <a:spcPts val="3035"/>
              </a:lnSpc>
              <a:buSzPct val="119230"/>
              <a:buFont typeface="Arial"/>
              <a:buChar char="•"/>
              <a:tabLst>
                <a:tab pos="596265" algn="l"/>
              </a:tabLst>
            </a:pPr>
            <a:r>
              <a:rPr sz="2600" dirty="0">
                <a:latin typeface="Gill Sans MT"/>
                <a:cs typeface="Gill Sans MT"/>
              </a:rPr>
              <a:t>Multiply each bit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spc="5" dirty="0">
                <a:latin typeface="Gill Sans MT"/>
                <a:cs typeface="Gill Sans MT"/>
              </a:rPr>
              <a:t>2</a:t>
            </a:r>
            <a:r>
              <a:rPr sz="2550" spc="7" baseline="26143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,</a:t>
            </a:r>
            <a:r>
              <a:rPr sz="2600" spc="-5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n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“weight” </a:t>
            </a:r>
            <a:r>
              <a:rPr sz="2600" dirty="0">
                <a:latin typeface="Gill Sans MT"/>
                <a:cs typeface="Gill Sans MT"/>
              </a:rPr>
              <a:t>of the bit</a:t>
            </a:r>
            <a:endParaRPr sz="2600">
              <a:latin typeface="Gill Sans MT"/>
              <a:cs typeface="Gill Sans MT"/>
            </a:endParaRPr>
          </a:p>
          <a:p>
            <a:pPr marL="595630" marR="200025" lvl="1" indent="-238125">
              <a:lnSpc>
                <a:spcPts val="2810"/>
              </a:lnSpc>
              <a:spcBef>
                <a:spcPts val="640"/>
              </a:spcBef>
              <a:buSzPct val="119230"/>
              <a:buFont typeface="Arial"/>
              <a:buChar char="•"/>
              <a:tabLst>
                <a:tab pos="596265" algn="l"/>
              </a:tabLst>
            </a:pP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10" dirty="0">
                <a:latin typeface="Gill Sans MT"/>
                <a:cs typeface="Gill Sans MT"/>
              </a:rPr>
              <a:t>weight </a:t>
            </a:r>
            <a:r>
              <a:rPr sz="2600" spc="-5" dirty="0">
                <a:latin typeface="Gill Sans MT"/>
                <a:cs typeface="Gill Sans MT"/>
              </a:rPr>
              <a:t>is the </a:t>
            </a:r>
            <a:r>
              <a:rPr sz="2600" dirty="0">
                <a:latin typeface="Gill Sans MT"/>
                <a:cs typeface="Gill Sans MT"/>
              </a:rPr>
              <a:t>position of the bit, </a:t>
            </a:r>
            <a:r>
              <a:rPr sz="2600" spc="5" dirty="0">
                <a:latin typeface="Gill Sans MT"/>
                <a:cs typeface="Gill Sans MT"/>
              </a:rPr>
              <a:t>starting </a:t>
            </a:r>
            <a:r>
              <a:rPr sz="2600" spc="-15" dirty="0">
                <a:latin typeface="Gill Sans MT"/>
                <a:cs typeface="Gill Sans MT"/>
              </a:rPr>
              <a:t>from</a:t>
            </a:r>
            <a:r>
              <a:rPr sz="2600" spc="-2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  on the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right</a:t>
            </a:r>
            <a:endParaRPr sz="2600">
              <a:latin typeface="Gill Sans MT"/>
              <a:cs typeface="Gill Sans MT"/>
            </a:endParaRPr>
          </a:p>
          <a:p>
            <a:pPr marL="38100" marR="5073015" lvl="1" indent="319405">
              <a:lnSpc>
                <a:spcPct val="107000"/>
              </a:lnSpc>
              <a:spcBef>
                <a:spcPts val="25"/>
              </a:spcBef>
              <a:buSzPct val="119230"/>
              <a:buFont typeface="Arial"/>
              <a:buChar char="•"/>
              <a:tabLst>
                <a:tab pos="596265" algn="l"/>
              </a:tabLst>
            </a:pPr>
            <a:r>
              <a:rPr sz="2600" spc="-5" dirty="0">
                <a:latin typeface="Gill Sans MT"/>
                <a:cs typeface="Gill Sans MT"/>
              </a:rPr>
              <a:t>Add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results  </a:t>
            </a:r>
            <a:r>
              <a:rPr sz="3000" dirty="0">
                <a:latin typeface="Gill Sans MT"/>
                <a:cs typeface="Gill Sans MT"/>
              </a:rPr>
              <a:t>Example  </a:t>
            </a:r>
            <a:r>
              <a:rPr sz="3000" spc="-5" dirty="0">
                <a:latin typeface="Gill Sans MT"/>
                <a:cs typeface="Gill Sans MT"/>
              </a:rPr>
              <a:t>(110101)</a:t>
            </a:r>
            <a:r>
              <a:rPr sz="3000" spc="-7" baseline="-20833" dirty="0">
                <a:latin typeface="Gill Sans MT"/>
                <a:cs typeface="Gill Sans MT"/>
              </a:rPr>
              <a:t>2 </a:t>
            </a:r>
            <a:r>
              <a:rPr sz="3000" dirty="0">
                <a:latin typeface="Gill Sans MT"/>
                <a:cs typeface="Gill Sans MT"/>
              </a:rPr>
              <a:t>= (</a:t>
            </a:r>
            <a:r>
              <a:rPr sz="3000" spc="-32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)</a:t>
            </a:r>
            <a:r>
              <a:rPr sz="3000" baseline="-20833" dirty="0">
                <a:latin typeface="Gill Sans MT"/>
                <a:cs typeface="Gill Sans MT"/>
              </a:rPr>
              <a:t>10</a:t>
            </a:r>
            <a:endParaRPr sz="3000" baseline="-20833">
              <a:latin typeface="Gill Sans MT"/>
              <a:cs typeface="Gill Sans MT"/>
            </a:endParaRPr>
          </a:p>
          <a:p>
            <a:pPr marL="2058670">
              <a:lnSpc>
                <a:spcPct val="100000"/>
              </a:lnSpc>
              <a:spcBef>
                <a:spcPts val="240"/>
              </a:spcBef>
            </a:pPr>
            <a:r>
              <a:rPr sz="3000" dirty="0">
                <a:latin typeface="Gill Sans MT"/>
                <a:cs typeface="Gill Sans MT"/>
              </a:rPr>
              <a:t>=</a:t>
            </a:r>
            <a:r>
              <a:rPr sz="3000" spc="-6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1x2</a:t>
            </a:r>
            <a:r>
              <a:rPr sz="3000" baseline="25000" dirty="0">
                <a:latin typeface="Gill Sans MT"/>
                <a:cs typeface="Gill Sans MT"/>
              </a:rPr>
              <a:t>5</a:t>
            </a:r>
            <a:r>
              <a:rPr sz="3000" dirty="0">
                <a:latin typeface="Gill Sans MT"/>
                <a:cs typeface="Gill Sans MT"/>
              </a:rPr>
              <a:t>+1x2</a:t>
            </a:r>
            <a:r>
              <a:rPr sz="3000" baseline="25000" dirty="0">
                <a:latin typeface="Gill Sans MT"/>
                <a:cs typeface="Gill Sans MT"/>
              </a:rPr>
              <a:t>4</a:t>
            </a:r>
            <a:r>
              <a:rPr sz="3000" dirty="0">
                <a:latin typeface="Gill Sans MT"/>
                <a:cs typeface="Gill Sans MT"/>
              </a:rPr>
              <a:t>+0x2</a:t>
            </a:r>
            <a:r>
              <a:rPr sz="3000" baseline="25000" dirty="0">
                <a:latin typeface="Gill Sans MT"/>
                <a:cs typeface="Gill Sans MT"/>
              </a:rPr>
              <a:t>3</a:t>
            </a:r>
            <a:r>
              <a:rPr sz="3000" dirty="0">
                <a:latin typeface="Gill Sans MT"/>
                <a:cs typeface="Gill Sans MT"/>
              </a:rPr>
              <a:t>+1x2</a:t>
            </a:r>
            <a:r>
              <a:rPr sz="3000" baseline="25000" dirty="0">
                <a:latin typeface="Gill Sans MT"/>
                <a:cs typeface="Gill Sans MT"/>
              </a:rPr>
              <a:t>2</a:t>
            </a:r>
            <a:r>
              <a:rPr sz="3000" dirty="0">
                <a:latin typeface="Gill Sans MT"/>
                <a:cs typeface="Gill Sans MT"/>
              </a:rPr>
              <a:t>+0x2</a:t>
            </a:r>
            <a:r>
              <a:rPr sz="3000" baseline="25000" dirty="0">
                <a:latin typeface="Gill Sans MT"/>
                <a:cs typeface="Gill Sans MT"/>
              </a:rPr>
              <a:t>1</a:t>
            </a:r>
            <a:r>
              <a:rPr sz="3000" dirty="0">
                <a:latin typeface="Gill Sans MT"/>
                <a:cs typeface="Gill Sans MT"/>
              </a:rPr>
              <a:t>+1x2</a:t>
            </a:r>
            <a:r>
              <a:rPr sz="3000" baseline="25000" dirty="0">
                <a:latin typeface="Gill Sans MT"/>
                <a:cs typeface="Gill Sans MT"/>
              </a:rPr>
              <a:t>0</a:t>
            </a:r>
            <a:endParaRPr sz="3000" baseline="25000">
              <a:latin typeface="Gill Sans MT"/>
              <a:cs typeface="Gill Sans MT"/>
            </a:endParaRPr>
          </a:p>
          <a:p>
            <a:pPr marL="2058670">
              <a:lnSpc>
                <a:spcPct val="100000"/>
              </a:lnSpc>
              <a:spcBef>
                <a:spcPts val="240"/>
              </a:spcBef>
            </a:pPr>
            <a:r>
              <a:rPr sz="3000" dirty="0">
                <a:latin typeface="Gill Sans MT"/>
                <a:cs typeface="Gill Sans MT"/>
              </a:rPr>
              <a:t>=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32+16+0+4+0+1</a:t>
            </a:r>
            <a:endParaRPr sz="3000">
              <a:latin typeface="Gill Sans MT"/>
              <a:cs typeface="Gill Sans MT"/>
            </a:endParaRPr>
          </a:p>
          <a:p>
            <a:pPr marL="2058670">
              <a:lnSpc>
                <a:spcPct val="100000"/>
              </a:lnSpc>
              <a:spcBef>
                <a:spcPts val="244"/>
              </a:spcBef>
            </a:pPr>
            <a:r>
              <a:rPr sz="3000" dirty="0">
                <a:latin typeface="Gill Sans MT"/>
                <a:cs typeface="Gill Sans MT"/>
              </a:rPr>
              <a:t>=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(53)</a:t>
            </a:r>
            <a:r>
              <a:rPr sz="3000" baseline="-20833" dirty="0">
                <a:latin typeface="Gill Sans MT"/>
                <a:cs typeface="Gill Sans MT"/>
              </a:rPr>
              <a:t>10</a:t>
            </a:r>
            <a:endParaRPr sz="3000" baseline="-20833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7340" y="1464386"/>
            <a:ext cx="6061075" cy="434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47345" algn="l"/>
              </a:tabLst>
            </a:pPr>
            <a:r>
              <a:rPr sz="3200" spc="15" dirty="0">
                <a:latin typeface="Gill Sans MT"/>
                <a:cs typeface="Gill Sans MT"/>
              </a:rPr>
              <a:t>Binary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octal</a:t>
            </a:r>
            <a:endParaRPr sz="3200">
              <a:latin typeface="Gill Sans MT"/>
              <a:cs typeface="Gill Sans MT"/>
            </a:endParaRPr>
          </a:p>
          <a:p>
            <a:pPr marL="6210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20" dirty="0">
                <a:latin typeface="Gill Sans MT"/>
                <a:cs typeface="Gill Sans MT"/>
              </a:rPr>
              <a:t>Group </a:t>
            </a:r>
            <a:r>
              <a:rPr sz="2800" spc="-5" dirty="0">
                <a:latin typeface="Gill Sans MT"/>
                <a:cs typeface="Gill Sans MT"/>
              </a:rPr>
              <a:t>bits in </a:t>
            </a:r>
            <a:r>
              <a:rPr sz="2800" spc="-10" dirty="0">
                <a:latin typeface="Gill Sans MT"/>
                <a:cs typeface="Gill Sans MT"/>
              </a:rPr>
              <a:t>threes, </a:t>
            </a:r>
            <a:r>
              <a:rPr sz="2800" spc="5" dirty="0">
                <a:latin typeface="Gill Sans MT"/>
                <a:cs typeface="Gill Sans MT"/>
              </a:rPr>
              <a:t>starting </a:t>
            </a:r>
            <a:r>
              <a:rPr sz="2800" spc="-5" dirty="0">
                <a:latin typeface="Gill Sans MT"/>
                <a:cs typeface="Gill Sans MT"/>
              </a:rPr>
              <a:t>on</a:t>
            </a:r>
            <a:r>
              <a:rPr sz="2800" spc="-28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right</a:t>
            </a:r>
            <a:endParaRPr sz="2800">
              <a:latin typeface="Gill Sans MT"/>
              <a:cs typeface="Gill Sans MT"/>
            </a:endParaRPr>
          </a:p>
          <a:p>
            <a:pPr marL="621030" lvl="1" indent="-238760">
              <a:lnSpc>
                <a:spcPct val="100000"/>
              </a:lnSpc>
              <a:spcBef>
                <a:spcPts val="600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to octal</a:t>
            </a:r>
            <a:r>
              <a:rPr sz="2800" spc="2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number</a:t>
            </a:r>
            <a:endParaRPr sz="28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51435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(110101)</a:t>
            </a:r>
            <a:r>
              <a:rPr sz="3150" baseline="-21164" dirty="0">
                <a:latin typeface="Gill Sans MT"/>
                <a:cs typeface="Gill Sans MT"/>
              </a:rPr>
              <a:t>2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  <a:p>
            <a:pPr marL="231775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110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endParaRPr sz="3200">
              <a:latin typeface="Gill Sans MT"/>
              <a:cs typeface="Gill Sans MT"/>
            </a:endParaRPr>
          </a:p>
          <a:p>
            <a:pPr marL="2317750">
              <a:lnSpc>
                <a:spcPct val="100000"/>
              </a:lnSpc>
              <a:spcBef>
                <a:spcPts val="600"/>
              </a:spcBef>
              <a:tabLst>
                <a:tab pos="2781300" algn="l"/>
                <a:tab pos="3437254" algn="l"/>
              </a:tabLst>
            </a:pPr>
            <a:r>
              <a:rPr sz="3200" dirty="0">
                <a:latin typeface="Gill Sans MT"/>
                <a:cs typeface="Gill Sans MT"/>
              </a:rPr>
              <a:t>=	6	5</a:t>
            </a:r>
            <a:endParaRPr sz="3200">
              <a:latin typeface="Gill Sans MT"/>
              <a:cs typeface="Gill Sans MT"/>
            </a:endParaRPr>
          </a:p>
          <a:p>
            <a:pPr marL="2360295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(65)</a:t>
            </a:r>
            <a:r>
              <a:rPr sz="3150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5841365" cy="434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spc="15" dirty="0">
                <a:latin typeface="Gill Sans MT"/>
                <a:cs typeface="Gill Sans MT"/>
              </a:rPr>
              <a:t>Binary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hexadecimal</a:t>
            </a:r>
            <a:endParaRPr sz="32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20" dirty="0">
                <a:latin typeface="Gill Sans MT"/>
                <a:cs typeface="Gill Sans MT"/>
              </a:rPr>
              <a:t>Group </a:t>
            </a:r>
            <a:r>
              <a:rPr sz="2800" spc="-5" dirty="0">
                <a:latin typeface="Gill Sans MT"/>
                <a:cs typeface="Gill Sans MT"/>
              </a:rPr>
              <a:t>bits in </a:t>
            </a:r>
            <a:r>
              <a:rPr sz="2800" spc="-10" dirty="0">
                <a:latin typeface="Gill Sans MT"/>
                <a:cs typeface="Gill Sans MT"/>
              </a:rPr>
              <a:t>fours, </a:t>
            </a:r>
            <a:r>
              <a:rPr sz="2800" spc="5" dirty="0">
                <a:latin typeface="Gill Sans MT"/>
                <a:cs typeface="Gill Sans MT"/>
              </a:rPr>
              <a:t>starting </a:t>
            </a:r>
            <a:r>
              <a:rPr sz="2800" spc="-5" dirty="0">
                <a:latin typeface="Gill Sans MT"/>
                <a:cs typeface="Gill Sans MT"/>
              </a:rPr>
              <a:t>on</a:t>
            </a:r>
            <a:r>
              <a:rPr sz="2800" spc="-26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right</a:t>
            </a:r>
            <a:endParaRPr sz="28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600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to hexadecimal</a:t>
            </a:r>
            <a:r>
              <a:rPr sz="2800" spc="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number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48895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(110101)</a:t>
            </a:r>
            <a:r>
              <a:rPr sz="3150" baseline="-21164" dirty="0">
                <a:latin typeface="Gill Sans MT"/>
                <a:cs typeface="Gill Sans MT"/>
              </a:rPr>
              <a:t>2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spc="10" dirty="0">
                <a:latin typeface="Gill Sans MT"/>
                <a:cs typeface="Gill Sans MT"/>
              </a:rPr>
              <a:t>)</a:t>
            </a:r>
            <a:r>
              <a:rPr sz="3150" spc="15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  <a:p>
            <a:pPr marL="2237105">
              <a:lnSpc>
                <a:spcPct val="100000"/>
              </a:lnSpc>
              <a:spcBef>
                <a:spcPts val="605"/>
              </a:spcBef>
              <a:tabLst>
                <a:tab pos="3220085" algn="l"/>
              </a:tabLst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1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</a:t>
            </a:r>
            <a:r>
              <a:rPr sz="3200" dirty="0">
                <a:latin typeface="Gill Sans MT"/>
                <a:cs typeface="Gill Sans MT"/>
              </a:rPr>
              <a:t>	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292350">
              <a:lnSpc>
                <a:spcPct val="100000"/>
              </a:lnSpc>
              <a:spcBef>
                <a:spcPts val="600"/>
              </a:spcBef>
              <a:tabLst>
                <a:tab pos="2755265" algn="l"/>
                <a:tab pos="3794760" algn="l"/>
              </a:tabLst>
            </a:pPr>
            <a:r>
              <a:rPr sz="3200" dirty="0">
                <a:latin typeface="Gill Sans MT"/>
                <a:cs typeface="Gill Sans MT"/>
              </a:rPr>
              <a:t>=	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0011</a:t>
            </a:r>
            <a:r>
              <a:rPr sz="3200" spc="5" dirty="0">
                <a:latin typeface="Gill Sans MT"/>
                <a:cs typeface="Gill Sans MT"/>
              </a:rPr>
              <a:t>	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237105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(35)</a:t>
            </a:r>
            <a:r>
              <a:rPr sz="3150" spc="7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840" y="1110741"/>
            <a:ext cx="7190105" cy="260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283845">
              <a:lnSpc>
                <a:spcPts val="4070"/>
              </a:lnSpc>
              <a:buSzPct val="179687"/>
              <a:buFont typeface="Arial"/>
              <a:buChar char="•"/>
              <a:tabLst>
                <a:tab pos="334645" algn="l"/>
              </a:tabLst>
            </a:pPr>
            <a:r>
              <a:rPr sz="3200" dirty="0">
                <a:latin typeface="Gill Sans MT"/>
                <a:cs typeface="Gill Sans MT"/>
              </a:rPr>
              <a:t>Decimal </a:t>
            </a:r>
            <a:r>
              <a:rPr sz="3200" spc="-5" dirty="0">
                <a:latin typeface="Gill Sans MT"/>
                <a:cs typeface="Gill Sans MT"/>
              </a:rPr>
              <a:t>to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spc="15" dirty="0">
                <a:latin typeface="Gill Sans MT"/>
                <a:cs typeface="Gill Sans MT"/>
              </a:rPr>
              <a:t>binary</a:t>
            </a:r>
            <a:endParaRPr sz="3200">
              <a:latin typeface="Gill Sans MT"/>
              <a:cs typeface="Gill Sans MT"/>
            </a:endParaRPr>
          </a:p>
          <a:p>
            <a:pPr marL="608330" lvl="1" indent="-238760">
              <a:lnSpc>
                <a:spcPts val="2355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Divide </a:t>
            </a:r>
            <a:r>
              <a:rPr sz="2400" spc="-15" dirty="0">
                <a:latin typeface="Gill Sans MT"/>
                <a:cs typeface="Gill Sans MT"/>
              </a:rPr>
              <a:t>by </a:t>
            </a:r>
            <a:r>
              <a:rPr sz="2400" spc="-35" dirty="0">
                <a:latin typeface="Gill Sans MT"/>
                <a:cs typeface="Gill Sans MT"/>
              </a:rPr>
              <a:t>two, </a:t>
            </a:r>
            <a:r>
              <a:rPr sz="2400" spc="-20" dirty="0">
                <a:latin typeface="Gill Sans MT"/>
                <a:cs typeface="Gill Sans MT"/>
              </a:rPr>
              <a:t>keep </a:t>
            </a:r>
            <a:r>
              <a:rPr sz="2400" dirty="0">
                <a:latin typeface="Gill Sans MT"/>
                <a:cs typeface="Gill Sans MT"/>
              </a:rPr>
              <a:t>track of the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remainder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ts val="2590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spc="-5" dirty="0">
                <a:latin typeface="Gill Sans MT"/>
                <a:cs typeface="Gill Sans MT"/>
              </a:rPr>
              <a:t>First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0 </a:t>
            </a:r>
            <a:r>
              <a:rPr sz="2400" spc="-5" dirty="0">
                <a:latin typeface="Gill Sans MT"/>
                <a:cs typeface="Gill Sans MT"/>
              </a:rPr>
              <a:t>(LSB, </a:t>
            </a:r>
            <a:r>
              <a:rPr sz="2400" dirty="0">
                <a:latin typeface="Gill Sans MT"/>
                <a:cs typeface="Gill Sans MT"/>
              </a:rPr>
              <a:t>least-significant</a:t>
            </a:r>
            <a:r>
              <a:rPr sz="2400" spc="-30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bit)</a:t>
            </a:r>
            <a:endParaRPr sz="2400">
              <a:latin typeface="Gill Sans MT"/>
              <a:cs typeface="Gill Sans MT"/>
            </a:endParaRPr>
          </a:p>
          <a:p>
            <a:pPr marL="608330" marR="17780" lvl="1" indent="-238125">
              <a:lnSpc>
                <a:spcPts val="2590"/>
              </a:lnSpc>
              <a:spcBef>
                <a:spcPts val="180"/>
              </a:spcBef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Second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15" dirty="0">
                <a:latin typeface="Gill Sans MT"/>
                <a:cs typeface="Gill Sans MT"/>
              </a:rPr>
              <a:t>1Group </a:t>
            </a:r>
            <a:r>
              <a:rPr sz="2400" dirty="0">
                <a:latin typeface="Gill Sans MT"/>
                <a:cs typeface="Gill Sans MT"/>
              </a:rPr>
              <a:t>bits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spc="-10" dirty="0">
                <a:latin typeface="Gill Sans MT"/>
                <a:cs typeface="Gill Sans MT"/>
              </a:rPr>
              <a:t>fours,</a:t>
            </a:r>
            <a:r>
              <a:rPr sz="2400" spc="-26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starting  </a:t>
            </a: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right</a:t>
            </a:r>
            <a:endParaRPr sz="2400">
              <a:latin typeface="Gill Sans MT"/>
              <a:cs typeface="Gill Sans MT"/>
            </a:endParaRPr>
          </a:p>
          <a:p>
            <a:pPr marL="50800">
              <a:lnSpc>
                <a:spcPts val="2805"/>
              </a:lnSpc>
            </a:pPr>
            <a:r>
              <a:rPr sz="2800" spc="-5" dirty="0">
                <a:latin typeface="Gill Sans MT"/>
                <a:cs typeface="Gill Sans MT"/>
              </a:rPr>
              <a:t>Example</a:t>
            </a:r>
            <a:endParaRPr sz="2800">
              <a:latin typeface="Gill Sans MT"/>
              <a:cs typeface="Gill Sans MT"/>
            </a:endParaRPr>
          </a:p>
          <a:p>
            <a:pPr marL="629285">
              <a:lnSpc>
                <a:spcPts val="3190"/>
              </a:lnSpc>
            </a:pPr>
            <a:r>
              <a:rPr sz="2800" dirty="0">
                <a:latin typeface="Gill Sans MT"/>
                <a:cs typeface="Gill Sans MT"/>
              </a:rPr>
              <a:t>(53)</a:t>
            </a:r>
            <a:r>
              <a:rPr sz="2775" baseline="-21021" dirty="0">
                <a:latin typeface="Gill Sans MT"/>
                <a:cs typeface="Gill Sans MT"/>
              </a:rPr>
              <a:t>10 </a:t>
            </a:r>
            <a:r>
              <a:rPr sz="2800" spc="-5" dirty="0">
                <a:latin typeface="Gill Sans MT"/>
                <a:cs typeface="Gill Sans MT"/>
              </a:rPr>
              <a:t>= (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)</a:t>
            </a:r>
            <a:r>
              <a:rPr sz="2775" baseline="-21021" dirty="0">
                <a:latin typeface="Gill Sans MT"/>
                <a:cs typeface="Gill Sans MT"/>
              </a:rPr>
              <a:t>2</a:t>
            </a:r>
            <a:endParaRPr sz="2775" baseline="-21021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2475" y="5693155"/>
            <a:ext cx="1800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=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(110101)</a:t>
            </a:r>
            <a:r>
              <a:rPr sz="2775" baseline="-21021" dirty="0">
                <a:latin typeface="Gill Sans MT"/>
                <a:cs typeface="Gill Sans MT"/>
              </a:rPr>
              <a:t>2</a:t>
            </a:r>
            <a:endParaRPr sz="2775" baseline="-21021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3352800"/>
            <a:ext cx="883742" cy="223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1140" y="1263141"/>
            <a:ext cx="7166609" cy="501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indent="-283845">
              <a:lnSpc>
                <a:spcPts val="4040"/>
              </a:lnSpc>
              <a:buSzPct val="179687"/>
              <a:buFont typeface="Arial"/>
              <a:buChar char="•"/>
              <a:tabLst>
                <a:tab pos="347345" algn="l"/>
              </a:tabLst>
            </a:pPr>
            <a:r>
              <a:rPr sz="3200" dirty="0">
                <a:latin typeface="Gill Sans MT"/>
                <a:cs typeface="Gill Sans MT"/>
              </a:rPr>
              <a:t>Decimal </a:t>
            </a:r>
            <a:r>
              <a:rPr sz="3200" spc="-5" dirty="0">
                <a:latin typeface="Gill Sans MT"/>
                <a:cs typeface="Gill Sans MT"/>
              </a:rPr>
              <a:t>to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octal</a:t>
            </a:r>
            <a:endParaRPr sz="3200">
              <a:latin typeface="Gill Sans MT"/>
              <a:cs typeface="Gill Sans MT"/>
            </a:endParaRPr>
          </a:p>
          <a:p>
            <a:pPr marL="621030" lvl="1" indent="-238760">
              <a:lnSpc>
                <a:spcPts val="2780"/>
              </a:lnSpc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5" dirty="0">
                <a:latin typeface="Gill Sans MT"/>
                <a:cs typeface="Gill Sans MT"/>
              </a:rPr>
              <a:t>Divide </a:t>
            </a:r>
            <a:r>
              <a:rPr sz="2800" spc="-20" dirty="0">
                <a:latin typeface="Gill Sans MT"/>
                <a:cs typeface="Gill Sans MT"/>
              </a:rPr>
              <a:t>by </a:t>
            </a:r>
            <a:r>
              <a:rPr sz="2800" spc="-5" dirty="0">
                <a:latin typeface="Gill Sans MT"/>
                <a:cs typeface="Gill Sans MT"/>
              </a:rPr>
              <a:t>eight, </a:t>
            </a:r>
            <a:r>
              <a:rPr sz="2800" spc="-25" dirty="0">
                <a:latin typeface="Gill Sans MT"/>
                <a:cs typeface="Gill Sans MT"/>
              </a:rPr>
              <a:t>keep </a:t>
            </a:r>
            <a:r>
              <a:rPr sz="2800" spc="-5" dirty="0">
                <a:latin typeface="Gill Sans MT"/>
                <a:cs typeface="Gill Sans MT"/>
              </a:rPr>
              <a:t>track of </a:t>
            </a:r>
            <a:r>
              <a:rPr sz="2800" dirty="0">
                <a:latin typeface="Gill Sans MT"/>
                <a:cs typeface="Gill Sans MT"/>
              </a:rPr>
              <a:t>the</a:t>
            </a:r>
            <a:r>
              <a:rPr sz="2800" spc="-23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remainder</a:t>
            </a:r>
            <a:endParaRPr sz="2800">
              <a:latin typeface="Gill Sans MT"/>
              <a:cs typeface="Gill Sans MT"/>
            </a:endParaRPr>
          </a:p>
          <a:p>
            <a:pPr marL="621030" marR="201295" lvl="1" indent="-238125">
              <a:lnSpc>
                <a:spcPts val="3020"/>
              </a:lnSpc>
              <a:spcBef>
                <a:spcPts val="215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10" dirty="0">
                <a:latin typeface="Gill Sans MT"/>
                <a:cs typeface="Gill Sans MT"/>
              </a:rPr>
              <a:t>First remainder </a:t>
            </a:r>
            <a:r>
              <a:rPr sz="2800" spc="-5" dirty="0">
                <a:latin typeface="Gill Sans MT"/>
                <a:cs typeface="Gill Sans MT"/>
              </a:rPr>
              <a:t>is bit 0 </a:t>
            </a:r>
            <a:r>
              <a:rPr sz="2800" spc="-10" dirty="0">
                <a:latin typeface="Gill Sans MT"/>
                <a:cs typeface="Gill Sans MT"/>
              </a:rPr>
              <a:t>(LSB,</a:t>
            </a:r>
            <a:r>
              <a:rPr sz="2800" spc="-2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least-significant  bit)</a:t>
            </a:r>
            <a:endParaRPr sz="2800">
              <a:latin typeface="Gill Sans MT"/>
              <a:cs typeface="Gill Sans MT"/>
            </a:endParaRPr>
          </a:p>
          <a:p>
            <a:pPr marL="621030" marR="30480" lvl="1" indent="-238125">
              <a:lnSpc>
                <a:spcPts val="3020"/>
              </a:lnSpc>
              <a:spcBef>
                <a:spcPts val="10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dirty="0">
                <a:latin typeface="Gill Sans MT"/>
                <a:cs typeface="Gill Sans MT"/>
              </a:rPr>
              <a:t>Second </a:t>
            </a:r>
            <a:r>
              <a:rPr sz="2800" spc="-10" dirty="0">
                <a:latin typeface="Gill Sans MT"/>
                <a:cs typeface="Gill Sans MT"/>
              </a:rPr>
              <a:t>remainder </a:t>
            </a:r>
            <a:r>
              <a:rPr sz="2800" spc="-5" dirty="0">
                <a:latin typeface="Gill Sans MT"/>
                <a:cs typeface="Gill Sans MT"/>
              </a:rPr>
              <a:t>is bit </a:t>
            </a:r>
            <a:r>
              <a:rPr sz="2800" spc="-15" dirty="0">
                <a:latin typeface="Gill Sans MT"/>
                <a:cs typeface="Gill Sans MT"/>
              </a:rPr>
              <a:t>1Group </a:t>
            </a:r>
            <a:r>
              <a:rPr sz="2800" dirty="0">
                <a:latin typeface="Gill Sans MT"/>
                <a:cs typeface="Gill Sans MT"/>
              </a:rPr>
              <a:t>bits </a:t>
            </a:r>
            <a:r>
              <a:rPr sz="2800" spc="-5" dirty="0">
                <a:latin typeface="Gill Sans MT"/>
                <a:cs typeface="Gill Sans MT"/>
              </a:rPr>
              <a:t>in </a:t>
            </a:r>
            <a:r>
              <a:rPr sz="2800" spc="-10" dirty="0">
                <a:latin typeface="Gill Sans MT"/>
                <a:cs typeface="Gill Sans MT"/>
              </a:rPr>
              <a:t>fours,  </a:t>
            </a:r>
            <a:r>
              <a:rPr sz="2800" spc="5" dirty="0">
                <a:latin typeface="Gill Sans MT"/>
                <a:cs typeface="Gill Sans MT"/>
              </a:rPr>
              <a:t>starting </a:t>
            </a:r>
            <a:r>
              <a:rPr sz="2800" spc="-5" dirty="0">
                <a:latin typeface="Gill Sans MT"/>
                <a:cs typeface="Gill Sans MT"/>
              </a:rPr>
              <a:t>on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right</a:t>
            </a:r>
            <a:endParaRPr sz="28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97560">
              <a:lnSpc>
                <a:spcPct val="100000"/>
              </a:lnSpc>
              <a:spcBef>
                <a:spcPts val="219"/>
              </a:spcBef>
            </a:pPr>
            <a:r>
              <a:rPr sz="3200" dirty="0">
                <a:latin typeface="Gill Sans MT"/>
                <a:cs typeface="Gill Sans MT"/>
              </a:rPr>
              <a:t>(53)</a:t>
            </a:r>
            <a:r>
              <a:rPr sz="3150" baseline="-21164" dirty="0">
                <a:latin typeface="Gill Sans MT"/>
                <a:cs typeface="Gill Sans MT"/>
              </a:rPr>
              <a:t>10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1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200">
              <a:latin typeface="Gill Sans MT"/>
              <a:cs typeface="Gill Sans MT"/>
            </a:endParaRPr>
          </a:p>
          <a:p>
            <a:pPr marL="1866264">
              <a:lnSpc>
                <a:spcPct val="100000"/>
              </a:lnSpc>
              <a:spcBef>
                <a:spcPts val="3459"/>
              </a:spcBef>
            </a:pPr>
            <a:r>
              <a:rPr sz="3200" dirty="0">
                <a:latin typeface="Gill Sans MT"/>
                <a:cs typeface="Gill Sans MT"/>
              </a:rPr>
              <a:t>= (65)</a:t>
            </a:r>
            <a:r>
              <a:rPr sz="3150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4876800"/>
            <a:ext cx="1219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840" y="1385061"/>
            <a:ext cx="7593965" cy="282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283845">
              <a:lnSpc>
                <a:spcPts val="3275"/>
              </a:lnSpc>
              <a:buSzPct val="179629"/>
              <a:buFont typeface="Arial"/>
              <a:buChar char="•"/>
              <a:tabLst>
                <a:tab pos="334645" algn="l"/>
              </a:tabLst>
            </a:pPr>
            <a:r>
              <a:rPr sz="2700" spc="-5" dirty="0">
                <a:latin typeface="Gill Sans MT"/>
                <a:cs typeface="Gill Sans MT"/>
              </a:rPr>
              <a:t>Decimal </a:t>
            </a:r>
            <a:r>
              <a:rPr sz="2700" dirty="0">
                <a:latin typeface="Gill Sans MT"/>
                <a:cs typeface="Gill Sans MT"/>
              </a:rPr>
              <a:t>to</a:t>
            </a:r>
            <a:r>
              <a:rPr sz="2700" spc="-10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hexadecimal</a:t>
            </a:r>
            <a:endParaRPr sz="2700">
              <a:latin typeface="Gill Sans MT"/>
              <a:cs typeface="Gill Sans MT"/>
            </a:endParaRPr>
          </a:p>
          <a:p>
            <a:pPr marL="608330" lvl="1" indent="-238760">
              <a:lnSpc>
                <a:spcPts val="2095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spc="-5" dirty="0">
                <a:latin typeface="Gill Sans MT"/>
                <a:cs typeface="Gill Sans MT"/>
              </a:rPr>
              <a:t>Divide </a:t>
            </a:r>
            <a:r>
              <a:rPr sz="2400" spc="-15" dirty="0">
                <a:latin typeface="Gill Sans MT"/>
                <a:cs typeface="Gill Sans MT"/>
              </a:rPr>
              <a:t>by </a:t>
            </a:r>
            <a:r>
              <a:rPr sz="2400" dirty="0">
                <a:latin typeface="Gill Sans MT"/>
                <a:cs typeface="Gill Sans MT"/>
              </a:rPr>
              <a:t>16, </a:t>
            </a:r>
            <a:r>
              <a:rPr sz="2400" spc="-20" dirty="0">
                <a:latin typeface="Gill Sans MT"/>
                <a:cs typeface="Gill Sans MT"/>
              </a:rPr>
              <a:t>keep </a:t>
            </a:r>
            <a:r>
              <a:rPr sz="2400" dirty="0">
                <a:latin typeface="Gill Sans MT"/>
                <a:cs typeface="Gill Sans MT"/>
              </a:rPr>
              <a:t>track of the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remainder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ts val="2305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spc="-5" dirty="0">
                <a:latin typeface="Gill Sans MT"/>
                <a:cs typeface="Gill Sans MT"/>
              </a:rPr>
              <a:t>First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0 </a:t>
            </a:r>
            <a:r>
              <a:rPr sz="2400" spc="-5" dirty="0">
                <a:latin typeface="Gill Sans MT"/>
                <a:cs typeface="Gill Sans MT"/>
              </a:rPr>
              <a:t>(LSB, </a:t>
            </a:r>
            <a:r>
              <a:rPr sz="2400" dirty="0">
                <a:latin typeface="Gill Sans MT"/>
                <a:cs typeface="Gill Sans MT"/>
              </a:rPr>
              <a:t>least-significant</a:t>
            </a:r>
            <a:r>
              <a:rPr sz="2400" spc="-2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bit)</a:t>
            </a:r>
            <a:endParaRPr sz="2400">
              <a:latin typeface="Gill Sans MT"/>
              <a:cs typeface="Gill Sans MT"/>
            </a:endParaRPr>
          </a:p>
          <a:p>
            <a:pPr marL="608330" marR="17780" lvl="1" indent="-238125">
              <a:lnSpc>
                <a:spcPts val="2300"/>
              </a:lnSpc>
              <a:spcBef>
                <a:spcPts val="270"/>
              </a:spcBef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Second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15" dirty="0">
                <a:latin typeface="Gill Sans MT"/>
                <a:cs typeface="Gill Sans MT"/>
              </a:rPr>
              <a:t>1Group </a:t>
            </a:r>
            <a:r>
              <a:rPr sz="2400" dirty="0">
                <a:latin typeface="Gill Sans MT"/>
                <a:cs typeface="Gill Sans MT"/>
              </a:rPr>
              <a:t>bits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spc="-10" dirty="0">
                <a:latin typeface="Gill Sans MT"/>
                <a:cs typeface="Gill Sans MT"/>
              </a:rPr>
              <a:t>fours, </a:t>
            </a:r>
            <a:r>
              <a:rPr sz="2400" spc="5" dirty="0">
                <a:latin typeface="Gill Sans MT"/>
                <a:cs typeface="Gill Sans MT"/>
              </a:rPr>
              <a:t>starting</a:t>
            </a:r>
            <a:r>
              <a:rPr sz="2400" spc="-2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on  right</a:t>
            </a:r>
            <a:endParaRPr sz="2400">
              <a:latin typeface="Gill Sans MT"/>
              <a:cs typeface="Gill Sans MT"/>
            </a:endParaRPr>
          </a:p>
          <a:p>
            <a:pPr marL="144780" marR="5709285" indent="-94615">
              <a:lnSpc>
                <a:spcPts val="3190"/>
              </a:lnSpc>
              <a:spcBef>
                <a:spcPts val="114"/>
              </a:spcBef>
            </a:pPr>
            <a:r>
              <a:rPr sz="2700" spc="-5" dirty="0">
                <a:latin typeface="Gill Sans MT"/>
                <a:cs typeface="Gill Sans MT"/>
              </a:rPr>
              <a:t>Example  </a:t>
            </a:r>
            <a:r>
              <a:rPr sz="2700" dirty="0">
                <a:latin typeface="Gill Sans MT"/>
                <a:cs typeface="Gill Sans MT"/>
              </a:rPr>
              <a:t>(53)</a:t>
            </a:r>
            <a:r>
              <a:rPr sz="2700" baseline="-20061" dirty="0">
                <a:latin typeface="Gill Sans MT"/>
                <a:cs typeface="Gill Sans MT"/>
              </a:rPr>
              <a:t>10 </a:t>
            </a:r>
            <a:r>
              <a:rPr sz="2700" dirty="0">
                <a:latin typeface="Gill Sans MT"/>
                <a:cs typeface="Gill Sans MT"/>
              </a:rPr>
              <a:t>= (</a:t>
            </a:r>
            <a:r>
              <a:rPr sz="2700" spc="-355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)</a:t>
            </a:r>
            <a:r>
              <a:rPr sz="2700" baseline="-20061" dirty="0">
                <a:latin typeface="Gill Sans MT"/>
                <a:cs typeface="Gill Sans MT"/>
              </a:rPr>
              <a:t>16</a:t>
            </a:r>
            <a:endParaRPr sz="2700" baseline="-20061">
              <a:latin typeface="Gill Sans MT"/>
              <a:cs typeface="Gill Sans MT"/>
            </a:endParaRPr>
          </a:p>
          <a:p>
            <a:pPr marL="1002665">
              <a:lnSpc>
                <a:spcPts val="3095"/>
              </a:lnSpc>
            </a:pPr>
            <a:r>
              <a:rPr sz="2700" dirty="0">
                <a:latin typeface="Gill Sans MT"/>
                <a:cs typeface="Gill Sans MT"/>
              </a:rPr>
              <a:t>=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8989" y="5394147"/>
            <a:ext cx="137541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Gill Sans MT"/>
                <a:cs typeface="Gill Sans MT"/>
              </a:rPr>
              <a:t>= (35)</a:t>
            </a:r>
            <a:r>
              <a:rPr sz="2700" baseline="-20061" dirty="0">
                <a:latin typeface="Gill Sans MT"/>
                <a:cs typeface="Gill Sans MT"/>
              </a:rPr>
              <a:t>16</a:t>
            </a:r>
            <a:r>
              <a:rPr sz="2700" spc="225" baseline="-20061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`</a:t>
            </a:r>
            <a:endParaRPr sz="270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4038587"/>
            <a:ext cx="978471" cy="110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708787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spc="-5" dirty="0">
                <a:latin typeface="Gill Sans MT"/>
                <a:cs typeface="Gill Sans MT"/>
              </a:rPr>
              <a:t>Octal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15" dirty="0">
                <a:latin typeface="Gill Sans MT"/>
                <a:cs typeface="Gill Sans MT"/>
              </a:rPr>
              <a:t>binary</a:t>
            </a:r>
            <a:endParaRPr sz="3200">
              <a:latin typeface="Gill Sans MT"/>
              <a:cs typeface="Gill Sans MT"/>
            </a:endParaRPr>
          </a:p>
          <a:p>
            <a:pPr marL="595630" marR="30480" lvl="1" indent="-238125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each octal digit to a </a:t>
            </a:r>
            <a:r>
              <a:rPr sz="2800" dirty="0">
                <a:latin typeface="Gill Sans MT"/>
                <a:cs typeface="Gill Sans MT"/>
              </a:rPr>
              <a:t>3-bit </a:t>
            </a:r>
            <a:r>
              <a:rPr sz="2800" spc="-5" dirty="0">
                <a:latin typeface="Gill Sans MT"/>
                <a:cs typeface="Gill Sans MT"/>
              </a:rPr>
              <a:t>equivalent  </a:t>
            </a:r>
            <a:r>
              <a:rPr sz="2800" spc="10" dirty="0">
                <a:latin typeface="Gill Sans MT"/>
                <a:cs typeface="Gill Sans MT"/>
              </a:rPr>
              <a:t>binary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representation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(65)</a:t>
            </a:r>
            <a:r>
              <a:rPr sz="3150" baseline="-21164" dirty="0">
                <a:latin typeface="Gill Sans MT"/>
                <a:cs typeface="Gill Sans MT"/>
              </a:rPr>
              <a:t>8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  <a:p>
            <a:pPr marL="1953895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110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endParaRPr sz="3200">
              <a:latin typeface="Gill Sans MT"/>
              <a:cs typeface="Gill Sans MT"/>
            </a:endParaRPr>
          </a:p>
          <a:p>
            <a:pPr marL="1953895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(110101)</a:t>
            </a:r>
            <a:r>
              <a:rPr sz="3150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95044" indent="-283845">
              <a:lnSpc>
                <a:spcPts val="4095"/>
              </a:lnSpc>
              <a:buSzPct val="180000"/>
              <a:buFont typeface="Arial"/>
              <a:buChar char="•"/>
              <a:tabLst>
                <a:tab pos="995680" algn="l"/>
              </a:tabLst>
            </a:pPr>
            <a:r>
              <a:rPr spc="-5" dirty="0"/>
              <a:t>Octal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decimal</a:t>
            </a:r>
          </a:p>
          <a:p>
            <a:pPr marL="1269365" lvl="1" indent="-238760">
              <a:lnSpc>
                <a:spcPts val="3035"/>
              </a:lnSpc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Multiply each bit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spc="5" dirty="0">
                <a:latin typeface="Gill Sans MT"/>
                <a:cs typeface="Gill Sans MT"/>
              </a:rPr>
              <a:t>8</a:t>
            </a:r>
            <a:r>
              <a:rPr sz="2550" spc="7" baseline="26143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,</a:t>
            </a:r>
            <a:r>
              <a:rPr sz="2600" spc="-5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n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“weight” </a:t>
            </a:r>
            <a:r>
              <a:rPr sz="2600" dirty="0">
                <a:latin typeface="Gill Sans MT"/>
                <a:cs typeface="Gill Sans MT"/>
              </a:rPr>
              <a:t>of the bit</a:t>
            </a:r>
            <a:endParaRPr sz="2600">
              <a:latin typeface="Gill Sans MT"/>
              <a:cs typeface="Gill Sans MT"/>
            </a:endParaRPr>
          </a:p>
          <a:p>
            <a:pPr marL="1269365" marR="30480" lvl="1" indent="-238125">
              <a:lnSpc>
                <a:spcPts val="2810"/>
              </a:lnSpc>
              <a:spcBef>
                <a:spcPts val="640"/>
              </a:spcBef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10" dirty="0">
                <a:latin typeface="Gill Sans MT"/>
                <a:cs typeface="Gill Sans MT"/>
              </a:rPr>
              <a:t>weight </a:t>
            </a:r>
            <a:r>
              <a:rPr sz="2600" spc="-5" dirty="0">
                <a:latin typeface="Gill Sans MT"/>
                <a:cs typeface="Gill Sans MT"/>
              </a:rPr>
              <a:t>is the </a:t>
            </a:r>
            <a:r>
              <a:rPr sz="2600" dirty="0">
                <a:latin typeface="Gill Sans MT"/>
                <a:cs typeface="Gill Sans MT"/>
              </a:rPr>
              <a:t>position of the bit, </a:t>
            </a:r>
            <a:r>
              <a:rPr sz="2600" spc="5" dirty="0">
                <a:latin typeface="Gill Sans MT"/>
                <a:cs typeface="Gill Sans MT"/>
              </a:rPr>
              <a:t>starting </a:t>
            </a:r>
            <a:r>
              <a:rPr sz="2600" spc="-15" dirty="0">
                <a:latin typeface="Gill Sans MT"/>
                <a:cs typeface="Gill Sans MT"/>
              </a:rPr>
              <a:t>from</a:t>
            </a:r>
            <a:r>
              <a:rPr sz="2600" spc="-2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  on the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right</a:t>
            </a:r>
            <a:endParaRPr sz="2600">
              <a:latin typeface="Gill Sans MT"/>
              <a:cs typeface="Gill Sans MT"/>
            </a:endParaRPr>
          </a:p>
          <a:p>
            <a:pPr marL="1269365" lvl="1" indent="-238760">
              <a:lnSpc>
                <a:spcPct val="100000"/>
              </a:lnSpc>
              <a:spcBef>
                <a:spcPts val="245"/>
              </a:spcBef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spc="-5" dirty="0">
                <a:latin typeface="Gill Sans MT"/>
                <a:cs typeface="Gill Sans MT"/>
              </a:rPr>
              <a:t>Add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results</a:t>
            </a:r>
            <a:endParaRPr sz="2600">
              <a:latin typeface="Gill Sans MT"/>
              <a:cs typeface="Gill Sans MT"/>
            </a:endParaRPr>
          </a:p>
          <a:p>
            <a:pPr marL="711835">
              <a:lnSpc>
                <a:spcPct val="100000"/>
              </a:lnSpc>
              <a:spcBef>
                <a:spcPts val="225"/>
              </a:spcBef>
            </a:pPr>
            <a:r>
              <a:rPr dirty="0"/>
              <a:t>Example</a:t>
            </a:r>
          </a:p>
          <a:p>
            <a:pPr marL="1419860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(65)</a:t>
            </a:r>
            <a:r>
              <a:rPr sz="3000" spc="-7" baseline="-20833" dirty="0"/>
              <a:t>8 </a:t>
            </a:r>
            <a:r>
              <a:rPr sz="3000" dirty="0"/>
              <a:t>= (</a:t>
            </a:r>
            <a:r>
              <a:rPr sz="3000" spc="-270" dirty="0"/>
              <a:t> </a:t>
            </a:r>
            <a:r>
              <a:rPr sz="3000" dirty="0"/>
              <a:t>)</a:t>
            </a:r>
            <a:r>
              <a:rPr sz="3000" baseline="-20833" dirty="0"/>
              <a:t>10</a:t>
            </a:r>
            <a:endParaRPr sz="3000" baseline="-20833"/>
          </a:p>
          <a:p>
            <a:pPr marL="2625725">
              <a:lnSpc>
                <a:spcPct val="100000"/>
              </a:lnSpc>
              <a:spcBef>
                <a:spcPts val="240"/>
              </a:spcBef>
            </a:pPr>
            <a:r>
              <a:rPr dirty="0"/>
              <a:t>=</a:t>
            </a:r>
            <a:r>
              <a:rPr spc="-5" dirty="0"/>
              <a:t> </a:t>
            </a:r>
            <a:r>
              <a:rPr dirty="0"/>
              <a:t>6x8</a:t>
            </a:r>
            <a:r>
              <a:rPr sz="3000" baseline="25000" dirty="0"/>
              <a:t>1</a:t>
            </a:r>
            <a:r>
              <a:rPr sz="3000" dirty="0"/>
              <a:t>+5x8</a:t>
            </a:r>
            <a:r>
              <a:rPr sz="3000" baseline="25000" dirty="0"/>
              <a:t>0</a:t>
            </a:r>
            <a:endParaRPr sz="3000" baseline="25000"/>
          </a:p>
          <a:p>
            <a:pPr marL="2625725">
              <a:lnSpc>
                <a:spcPct val="100000"/>
              </a:lnSpc>
              <a:spcBef>
                <a:spcPts val="240"/>
              </a:spcBef>
            </a:pPr>
            <a:r>
              <a:rPr dirty="0"/>
              <a:t>=</a:t>
            </a:r>
            <a:r>
              <a:rPr spc="-100" dirty="0"/>
              <a:t> </a:t>
            </a:r>
            <a:r>
              <a:rPr dirty="0"/>
              <a:t>48+5</a:t>
            </a:r>
          </a:p>
          <a:p>
            <a:pPr marL="2625725">
              <a:lnSpc>
                <a:spcPct val="100000"/>
              </a:lnSpc>
              <a:spcBef>
                <a:spcPts val="244"/>
              </a:spcBef>
            </a:pPr>
            <a:r>
              <a:rPr dirty="0"/>
              <a:t>=</a:t>
            </a:r>
            <a:r>
              <a:rPr spc="-100" dirty="0"/>
              <a:t> </a:t>
            </a:r>
            <a:r>
              <a:rPr dirty="0"/>
              <a:t>(53)</a:t>
            </a:r>
            <a:r>
              <a:rPr sz="3000" baseline="-20833" dirty="0"/>
              <a:t>10</a:t>
            </a:r>
            <a:endParaRPr sz="3000" baseline="-2083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204215"/>
            <a:ext cx="373380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348742"/>
            <a:ext cx="5940756" cy="689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Gill Sans MT"/>
                <a:cs typeface="Gill Sans MT"/>
              </a:rPr>
              <a:t>Digital</a:t>
            </a:r>
            <a:r>
              <a:rPr b="0" spc="-55" dirty="0">
                <a:latin typeface="Gill Sans MT"/>
                <a:cs typeface="Gill Sans MT"/>
              </a:rPr>
              <a:t> </a:t>
            </a:r>
            <a:r>
              <a:rPr b="0" spc="-5" dirty="0">
                <a:latin typeface="Gill Sans MT"/>
                <a:cs typeface="Gill Sans MT"/>
              </a:rPr>
              <a:t>Signals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140" y="1098549"/>
            <a:ext cx="7129145" cy="226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845">
              <a:lnSpc>
                <a:spcPts val="2330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An electrical signal </a:t>
            </a:r>
            <a:r>
              <a:rPr sz="2200" spc="-10" dirty="0">
                <a:latin typeface="Gill Sans MT"/>
                <a:cs typeface="Gill Sans MT"/>
              </a:rPr>
              <a:t>with </a:t>
            </a:r>
            <a:r>
              <a:rPr sz="2200" spc="-20" dirty="0">
                <a:latin typeface="Gill Sans MT"/>
                <a:cs typeface="Gill Sans MT"/>
              </a:rPr>
              <a:t>two </a:t>
            </a:r>
            <a:r>
              <a:rPr sz="2200" spc="-15" dirty="0">
                <a:latin typeface="Gill Sans MT"/>
                <a:cs typeface="Gill Sans MT"/>
              </a:rPr>
              <a:t>discrete </a:t>
            </a:r>
            <a:r>
              <a:rPr sz="2200" spc="-20" dirty="0">
                <a:latin typeface="Gill Sans MT"/>
                <a:cs typeface="Gill Sans MT"/>
              </a:rPr>
              <a:t>levels </a:t>
            </a:r>
            <a:r>
              <a:rPr sz="2200" spc="-10" dirty="0">
                <a:latin typeface="Gill Sans MT"/>
                <a:cs typeface="Gill Sans MT"/>
              </a:rPr>
              <a:t>(high </a:t>
            </a:r>
            <a:r>
              <a:rPr sz="2200" spc="-5" dirty="0">
                <a:latin typeface="Gill Sans MT"/>
                <a:cs typeface="Gill Sans MT"/>
              </a:rPr>
              <a:t>and</a:t>
            </a:r>
            <a:r>
              <a:rPr sz="2200" spc="280" dirty="0">
                <a:latin typeface="Gill Sans MT"/>
                <a:cs typeface="Gill Sans MT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low)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ts val="2965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125" dirty="0">
                <a:latin typeface="Gill Sans MT"/>
                <a:cs typeface="Gill Sans MT"/>
              </a:rPr>
              <a:t>Two </a:t>
            </a:r>
            <a:r>
              <a:rPr sz="2200" spc="-10" dirty="0">
                <a:latin typeface="Gill Sans MT"/>
                <a:cs typeface="Gill Sans MT"/>
              </a:rPr>
              <a:t>discrete </a:t>
            </a:r>
            <a:r>
              <a:rPr sz="2200" spc="-20" dirty="0">
                <a:latin typeface="Gill Sans MT"/>
                <a:cs typeface="Gill Sans MT"/>
              </a:rPr>
              <a:t>levels </a:t>
            </a:r>
            <a:r>
              <a:rPr sz="2200" spc="-25" dirty="0">
                <a:latin typeface="Gill Sans MT"/>
                <a:cs typeface="Gill Sans MT"/>
              </a:rPr>
              <a:t>are </a:t>
            </a:r>
            <a:r>
              <a:rPr sz="2200" spc="-15" dirty="0">
                <a:latin typeface="Gill Sans MT"/>
                <a:cs typeface="Gill Sans MT"/>
              </a:rPr>
              <a:t>represented by </a:t>
            </a:r>
            <a:r>
              <a:rPr sz="2200" spc="5" dirty="0">
                <a:latin typeface="Gill Sans MT"/>
                <a:cs typeface="Gill Sans MT"/>
              </a:rPr>
              <a:t>binary </a:t>
            </a:r>
            <a:r>
              <a:rPr sz="2200" spc="-5" dirty="0">
                <a:latin typeface="Gill Sans MT"/>
                <a:cs typeface="Gill Sans MT"/>
              </a:rPr>
              <a:t>digits 0 and</a:t>
            </a:r>
            <a:r>
              <a:rPr sz="2200" spc="37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1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ts val="1755"/>
              </a:lnSpc>
            </a:pPr>
            <a:r>
              <a:rPr sz="2200" spc="-25" dirty="0">
                <a:latin typeface="Gill Sans MT"/>
                <a:cs typeface="Gill Sans MT"/>
              </a:rPr>
              <a:t>referred </a:t>
            </a:r>
            <a:r>
              <a:rPr sz="2200" spc="-5" dirty="0">
                <a:latin typeface="Gill Sans MT"/>
                <a:cs typeface="Gill Sans MT"/>
              </a:rPr>
              <a:t>as </a:t>
            </a:r>
            <a:r>
              <a:rPr sz="2200" spc="5" dirty="0">
                <a:latin typeface="Gill Sans MT"/>
                <a:cs typeface="Gill Sans MT"/>
              </a:rPr>
              <a:t>Binary </a:t>
            </a:r>
            <a:r>
              <a:rPr sz="2200" spc="-5" dirty="0">
                <a:latin typeface="Gill Sans MT"/>
                <a:cs typeface="Gill Sans MT"/>
              </a:rPr>
              <a:t>number</a:t>
            </a:r>
            <a:r>
              <a:rPr sz="2200" spc="6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system.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ts val="3070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10" dirty="0">
                <a:latin typeface="Gill Sans MT"/>
                <a:cs typeface="Gill Sans MT"/>
              </a:rPr>
              <a:t>Gorge </a:t>
            </a:r>
            <a:r>
              <a:rPr sz="2200" spc="-5" dirty="0">
                <a:latin typeface="Gill Sans MT"/>
                <a:cs typeface="Gill Sans MT"/>
              </a:rPr>
              <a:t>Boole </a:t>
            </a:r>
            <a:r>
              <a:rPr sz="2200" spc="-10" dirty="0">
                <a:latin typeface="Gill Sans MT"/>
                <a:cs typeface="Gill Sans MT"/>
              </a:rPr>
              <a:t>introduced </a:t>
            </a:r>
            <a:r>
              <a:rPr sz="2200" spc="5" dirty="0">
                <a:latin typeface="Gill Sans MT"/>
                <a:cs typeface="Gill Sans MT"/>
              </a:rPr>
              <a:t>binary </a:t>
            </a:r>
            <a:r>
              <a:rPr sz="2200" spc="-5" dirty="0">
                <a:latin typeface="Gill Sans MT"/>
                <a:cs typeface="Gill Sans MT"/>
              </a:rPr>
              <a:t>number system </a:t>
            </a:r>
            <a:r>
              <a:rPr sz="2200" spc="-10" dirty="0">
                <a:latin typeface="Gill Sans MT"/>
                <a:cs typeface="Gill Sans MT"/>
              </a:rPr>
              <a:t>with</a:t>
            </a:r>
            <a:r>
              <a:rPr sz="2200" spc="13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algebra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ts val="1750"/>
              </a:lnSpc>
            </a:pPr>
            <a:r>
              <a:rPr sz="2200" spc="-15" dirty="0">
                <a:latin typeface="Gill Sans MT"/>
                <a:cs typeface="Gill Sans MT"/>
              </a:rPr>
              <a:t>developed </a:t>
            </a:r>
            <a:r>
              <a:rPr sz="2200" spc="-5" dirty="0">
                <a:latin typeface="Gill Sans MT"/>
                <a:cs typeface="Gill Sans MT"/>
              </a:rPr>
              <a:t>“Boolean</a:t>
            </a:r>
            <a:r>
              <a:rPr sz="2200" spc="-40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Algebra”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ts val="3400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10" dirty="0">
                <a:latin typeface="Gill Sans MT"/>
                <a:cs typeface="Gill Sans MT"/>
              </a:rPr>
              <a:t>Represented </a:t>
            </a:r>
            <a:r>
              <a:rPr sz="2200" spc="-5" dirty="0">
                <a:latin typeface="Gill Sans MT"/>
                <a:cs typeface="Gill Sans MT"/>
              </a:rPr>
              <a:t>in </a:t>
            </a:r>
            <a:r>
              <a:rPr sz="2200" spc="-20" dirty="0">
                <a:latin typeface="Gill Sans MT"/>
                <a:cs typeface="Gill Sans MT"/>
              </a:rPr>
              <a:t>two </a:t>
            </a:r>
            <a:r>
              <a:rPr sz="2200" spc="-10" dirty="0">
                <a:latin typeface="Gill Sans MT"/>
                <a:cs typeface="Gill Sans MT"/>
              </a:rPr>
              <a:t>different</a:t>
            </a:r>
            <a:r>
              <a:rPr sz="2200" spc="5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ways</a:t>
            </a:r>
            <a:endParaRPr sz="2200">
              <a:latin typeface="Gill Sans MT"/>
              <a:cs typeface="Gill Sans MT"/>
            </a:endParaRPr>
          </a:p>
          <a:p>
            <a:pPr marL="570230" lvl="1" indent="-238760">
              <a:lnSpc>
                <a:spcPts val="2355"/>
              </a:lnSpc>
              <a:buSzPct val="120000"/>
              <a:buFont typeface="Arial"/>
              <a:buChar char="•"/>
              <a:tabLst>
                <a:tab pos="570230" algn="l"/>
                <a:tab pos="570865" algn="l"/>
              </a:tabLst>
            </a:pPr>
            <a:r>
              <a:rPr sz="2000" spc="-15" dirty="0">
                <a:latin typeface="Gill Sans MT"/>
                <a:cs typeface="Gill Sans MT"/>
              </a:rPr>
              <a:t>Positive </a:t>
            </a:r>
            <a:r>
              <a:rPr sz="2000" spc="-5" dirty="0">
                <a:latin typeface="Gill Sans MT"/>
                <a:cs typeface="Gill Sans MT"/>
              </a:rPr>
              <a:t>logic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system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8130" y="4620005"/>
            <a:ext cx="2487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00"/>
              </a:spcBef>
              <a:buSzPct val="120000"/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sz="2000" spc="-5" dirty="0">
                <a:latin typeface="Gill Sans MT"/>
                <a:cs typeface="Gill Sans MT"/>
              </a:rPr>
              <a:t>Negative logic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system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3581400"/>
            <a:ext cx="3524250" cy="914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5181600"/>
            <a:ext cx="363855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4991735" cy="440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spc="-5" dirty="0">
                <a:latin typeface="Gill Sans MT"/>
                <a:cs typeface="Gill Sans MT"/>
              </a:rPr>
              <a:t>Octal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hexadecimal</a:t>
            </a:r>
            <a:endParaRPr sz="32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5" dirty="0">
                <a:latin typeface="Gill Sans MT"/>
                <a:cs typeface="Gill Sans MT"/>
              </a:rPr>
              <a:t>Use </a:t>
            </a:r>
            <a:r>
              <a:rPr sz="2800" spc="10" dirty="0">
                <a:latin typeface="Gill Sans MT"/>
                <a:cs typeface="Gill Sans MT"/>
              </a:rPr>
              <a:t>binary </a:t>
            </a:r>
            <a:r>
              <a:rPr sz="2800" spc="-5" dirty="0">
                <a:latin typeface="Gill Sans MT"/>
                <a:cs typeface="Gill Sans MT"/>
              </a:rPr>
              <a:t>as an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intermediary.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(65)</a:t>
            </a:r>
            <a:r>
              <a:rPr sz="3150" baseline="-21164" dirty="0">
                <a:latin typeface="Gill Sans MT"/>
                <a:cs typeface="Gill Sans MT"/>
              </a:rPr>
              <a:t>8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5" dirty="0">
                <a:latin typeface="Gill Sans MT"/>
                <a:cs typeface="Gill Sans MT"/>
              </a:rPr>
              <a:t> </a:t>
            </a:r>
            <a:r>
              <a:rPr sz="3200" spc="10" dirty="0">
                <a:latin typeface="Gill Sans MT"/>
                <a:cs typeface="Gill Sans MT"/>
              </a:rPr>
              <a:t>)</a:t>
            </a:r>
            <a:r>
              <a:rPr sz="3150" spc="15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110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endParaRPr sz="3200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0011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(35)</a:t>
            </a:r>
            <a:r>
              <a:rPr sz="3150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659892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dirty="0">
                <a:latin typeface="Gill Sans MT"/>
                <a:cs typeface="Gill Sans MT"/>
              </a:rPr>
              <a:t>Hexadecimal to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15" dirty="0">
                <a:latin typeface="Gill Sans MT"/>
                <a:cs typeface="Gill Sans MT"/>
              </a:rPr>
              <a:t>binary</a:t>
            </a:r>
            <a:endParaRPr sz="3200">
              <a:latin typeface="Gill Sans MT"/>
              <a:cs typeface="Gill Sans MT"/>
            </a:endParaRPr>
          </a:p>
          <a:p>
            <a:pPr marL="595630" marR="30480" lvl="1" indent="-238125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each hexadecimal digit </a:t>
            </a:r>
            <a:r>
              <a:rPr sz="2800" dirty="0">
                <a:latin typeface="Gill Sans MT"/>
                <a:cs typeface="Gill Sans MT"/>
              </a:rPr>
              <a:t>to </a:t>
            </a:r>
            <a:r>
              <a:rPr sz="2800" spc="-5" dirty="0">
                <a:latin typeface="Gill Sans MT"/>
                <a:cs typeface="Gill Sans MT"/>
              </a:rPr>
              <a:t>a 4-bit  equivalent </a:t>
            </a:r>
            <a:r>
              <a:rPr sz="2800" spc="10" dirty="0">
                <a:latin typeface="Gill Sans MT"/>
                <a:cs typeface="Gill Sans MT"/>
              </a:rPr>
              <a:t>binary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representation.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(6A)</a:t>
            </a:r>
            <a:r>
              <a:rPr sz="3150" baseline="-21164" dirty="0">
                <a:latin typeface="Gill Sans MT"/>
                <a:cs typeface="Gill Sans MT"/>
              </a:rPr>
              <a:t>16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0110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(1101010)</a:t>
            </a:r>
            <a:r>
              <a:rPr sz="3150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4991735" cy="440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dirty="0">
                <a:latin typeface="Gill Sans MT"/>
                <a:cs typeface="Gill Sans MT"/>
              </a:rPr>
              <a:t>Hexadecimal to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octal</a:t>
            </a:r>
            <a:endParaRPr sz="32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5" dirty="0">
                <a:latin typeface="Gill Sans MT"/>
                <a:cs typeface="Gill Sans MT"/>
              </a:rPr>
              <a:t>Use </a:t>
            </a:r>
            <a:r>
              <a:rPr sz="2800" spc="10" dirty="0">
                <a:latin typeface="Gill Sans MT"/>
                <a:cs typeface="Gill Sans MT"/>
              </a:rPr>
              <a:t>binary </a:t>
            </a:r>
            <a:r>
              <a:rPr sz="2800" spc="-5" dirty="0">
                <a:latin typeface="Gill Sans MT"/>
                <a:cs typeface="Gill Sans MT"/>
              </a:rPr>
              <a:t>as an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intermediary.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(6A)</a:t>
            </a:r>
            <a:r>
              <a:rPr sz="3150" baseline="-21164" dirty="0">
                <a:latin typeface="Gill Sans MT"/>
                <a:cs typeface="Gill Sans MT"/>
              </a:rPr>
              <a:t>16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0110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</a:t>
            </a:r>
            <a:r>
              <a:rPr sz="320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001</a:t>
            </a:r>
            <a:r>
              <a:rPr sz="3200" spc="5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(152)</a:t>
            </a:r>
            <a:r>
              <a:rPr sz="3150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5044" indent="-283845">
              <a:lnSpc>
                <a:spcPts val="3940"/>
              </a:lnSpc>
              <a:buSzPct val="180000"/>
              <a:buFont typeface="Arial"/>
              <a:buChar char="•"/>
              <a:tabLst>
                <a:tab pos="995680" algn="l"/>
              </a:tabLst>
            </a:pPr>
            <a:r>
              <a:rPr dirty="0"/>
              <a:t>Hexadecimal to</a:t>
            </a:r>
            <a:r>
              <a:rPr spc="-20" dirty="0"/>
              <a:t> </a:t>
            </a:r>
            <a:r>
              <a:rPr dirty="0"/>
              <a:t>decimal</a:t>
            </a:r>
          </a:p>
          <a:p>
            <a:pPr marL="1269365" lvl="1" indent="-238760">
              <a:lnSpc>
                <a:spcPts val="2865"/>
              </a:lnSpc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Multiply each bit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spc="5" dirty="0">
                <a:latin typeface="Gill Sans MT"/>
                <a:cs typeface="Gill Sans MT"/>
              </a:rPr>
              <a:t>8</a:t>
            </a:r>
            <a:r>
              <a:rPr sz="2550" spc="7" baseline="26143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,</a:t>
            </a:r>
            <a:r>
              <a:rPr sz="2600" spc="-5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n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“weight” </a:t>
            </a:r>
            <a:r>
              <a:rPr sz="2600" dirty="0">
                <a:latin typeface="Gill Sans MT"/>
                <a:cs typeface="Gill Sans MT"/>
              </a:rPr>
              <a:t>of the bit</a:t>
            </a:r>
            <a:endParaRPr sz="2600">
              <a:latin typeface="Gill Sans MT"/>
              <a:cs typeface="Gill Sans MT"/>
            </a:endParaRPr>
          </a:p>
          <a:p>
            <a:pPr marL="1269365" marR="30480" lvl="1" indent="-238125">
              <a:lnSpc>
                <a:spcPct val="80000"/>
              </a:lnSpc>
              <a:spcBef>
                <a:spcPts val="610"/>
              </a:spcBef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10" dirty="0">
                <a:latin typeface="Gill Sans MT"/>
                <a:cs typeface="Gill Sans MT"/>
              </a:rPr>
              <a:t>weight </a:t>
            </a:r>
            <a:r>
              <a:rPr sz="2600" spc="-5" dirty="0">
                <a:latin typeface="Gill Sans MT"/>
                <a:cs typeface="Gill Sans MT"/>
              </a:rPr>
              <a:t>is the </a:t>
            </a:r>
            <a:r>
              <a:rPr sz="2600" dirty="0">
                <a:latin typeface="Gill Sans MT"/>
                <a:cs typeface="Gill Sans MT"/>
              </a:rPr>
              <a:t>position of the bit, </a:t>
            </a:r>
            <a:r>
              <a:rPr sz="2600" spc="5" dirty="0">
                <a:latin typeface="Gill Sans MT"/>
                <a:cs typeface="Gill Sans MT"/>
              </a:rPr>
              <a:t>starting </a:t>
            </a:r>
            <a:r>
              <a:rPr sz="2600" spc="-15" dirty="0">
                <a:latin typeface="Gill Sans MT"/>
                <a:cs typeface="Gill Sans MT"/>
              </a:rPr>
              <a:t>from</a:t>
            </a:r>
            <a:r>
              <a:rPr sz="2600" spc="-2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  on the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right</a:t>
            </a:r>
            <a:endParaRPr sz="2600">
              <a:latin typeface="Gill Sans MT"/>
              <a:cs typeface="Gill Sans MT"/>
            </a:endParaRPr>
          </a:p>
          <a:p>
            <a:pPr marL="1269365" lvl="1" indent="-238760">
              <a:lnSpc>
                <a:spcPts val="3030"/>
              </a:lnSpc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spc="-5" dirty="0">
                <a:latin typeface="Gill Sans MT"/>
                <a:cs typeface="Gill Sans MT"/>
              </a:rPr>
              <a:t>Add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-10" dirty="0">
                <a:latin typeface="Gill Sans MT"/>
                <a:cs typeface="Gill Sans MT"/>
              </a:rPr>
              <a:t> results</a:t>
            </a:r>
            <a:endParaRPr sz="2600">
              <a:latin typeface="Gill Sans MT"/>
              <a:cs typeface="Gill Sans MT"/>
            </a:endParaRPr>
          </a:p>
          <a:p>
            <a:pPr marL="711835">
              <a:lnSpc>
                <a:spcPts val="3470"/>
              </a:lnSpc>
            </a:pPr>
            <a:r>
              <a:rPr dirty="0"/>
              <a:t>Example</a:t>
            </a:r>
          </a:p>
          <a:p>
            <a:pPr marL="1419860">
              <a:lnSpc>
                <a:spcPts val="3479"/>
              </a:lnSpc>
            </a:pPr>
            <a:r>
              <a:rPr spc="-5" dirty="0"/>
              <a:t>(6A)</a:t>
            </a:r>
            <a:r>
              <a:rPr sz="3000" spc="-7" baseline="-20833" dirty="0"/>
              <a:t>16 </a:t>
            </a:r>
            <a:r>
              <a:rPr sz="3000" dirty="0"/>
              <a:t>= (</a:t>
            </a:r>
            <a:r>
              <a:rPr sz="3000" spc="-275" dirty="0"/>
              <a:t> </a:t>
            </a:r>
            <a:r>
              <a:rPr sz="3000" spc="5" dirty="0"/>
              <a:t>)</a:t>
            </a:r>
            <a:r>
              <a:rPr sz="3000" spc="7" baseline="-20833" dirty="0"/>
              <a:t>10</a:t>
            </a:r>
            <a:endParaRPr sz="3000" baseline="-20833"/>
          </a:p>
          <a:p>
            <a:pPr marL="2839085">
              <a:lnSpc>
                <a:spcPts val="3479"/>
              </a:lnSpc>
            </a:pPr>
            <a:r>
              <a:rPr dirty="0"/>
              <a:t>=</a:t>
            </a:r>
            <a:r>
              <a:rPr spc="-50" dirty="0"/>
              <a:t> </a:t>
            </a:r>
            <a:r>
              <a:rPr spc="-5" dirty="0"/>
              <a:t>6x16</a:t>
            </a:r>
            <a:r>
              <a:rPr sz="3000" spc="-7" baseline="25000" dirty="0"/>
              <a:t>1</a:t>
            </a:r>
            <a:r>
              <a:rPr sz="3000" spc="-5" dirty="0"/>
              <a:t>+Ax16</a:t>
            </a:r>
            <a:r>
              <a:rPr sz="3000" spc="-7" baseline="25000" dirty="0"/>
              <a:t>0</a:t>
            </a:r>
            <a:endParaRPr sz="3000" baseline="25000"/>
          </a:p>
          <a:p>
            <a:pPr marL="2839085">
              <a:lnSpc>
                <a:spcPts val="3479"/>
              </a:lnSpc>
            </a:pPr>
            <a:r>
              <a:rPr dirty="0"/>
              <a:t>=</a:t>
            </a:r>
            <a:r>
              <a:rPr spc="-45" dirty="0"/>
              <a:t> </a:t>
            </a:r>
            <a:r>
              <a:rPr spc="-5" dirty="0"/>
              <a:t>6x16</a:t>
            </a:r>
            <a:r>
              <a:rPr sz="3000" spc="-7" baseline="25000" dirty="0"/>
              <a:t>1</a:t>
            </a:r>
            <a:r>
              <a:rPr sz="3000" spc="-5" dirty="0"/>
              <a:t>+10x16</a:t>
            </a:r>
            <a:r>
              <a:rPr sz="3000" spc="-7" baseline="25000" dirty="0"/>
              <a:t>0</a:t>
            </a:r>
            <a:endParaRPr sz="3000" baseline="25000"/>
          </a:p>
          <a:p>
            <a:pPr marL="2839085">
              <a:lnSpc>
                <a:spcPts val="3479"/>
              </a:lnSpc>
            </a:pPr>
            <a:r>
              <a:rPr dirty="0"/>
              <a:t>= 96 +</a:t>
            </a:r>
            <a:r>
              <a:rPr spc="-100" dirty="0"/>
              <a:t> </a:t>
            </a:r>
            <a:r>
              <a:rPr dirty="0"/>
              <a:t>10</a:t>
            </a:r>
          </a:p>
          <a:p>
            <a:pPr marL="2839085">
              <a:lnSpc>
                <a:spcPts val="3540"/>
              </a:lnSpc>
            </a:pPr>
            <a:r>
              <a:rPr dirty="0"/>
              <a:t>=</a:t>
            </a:r>
            <a:r>
              <a:rPr spc="-75" dirty="0"/>
              <a:t> </a:t>
            </a:r>
            <a:r>
              <a:rPr spc="-5" dirty="0"/>
              <a:t>(106)</a:t>
            </a:r>
            <a:r>
              <a:rPr sz="3000" spc="-7" baseline="-20833" dirty="0"/>
              <a:t>10</a:t>
            </a:r>
            <a:endParaRPr sz="3000" baseline="-2083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456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Complement</a:t>
            </a:r>
            <a:r>
              <a:rPr spc="-15" dirty="0"/>
              <a:t> representation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840" y="1126828"/>
            <a:ext cx="7432040" cy="51415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34010" indent="-283845">
              <a:lnSpc>
                <a:spcPct val="100000"/>
              </a:lnSpc>
              <a:spcBef>
                <a:spcPts val="390"/>
              </a:spcBef>
              <a:buSzPct val="179166"/>
              <a:buFont typeface="Arial"/>
              <a:buChar char="•"/>
              <a:tabLst>
                <a:tab pos="334645" algn="l"/>
              </a:tabLst>
            </a:pPr>
            <a:r>
              <a:rPr sz="2400" spc="-45" dirty="0">
                <a:latin typeface="Gill Sans MT"/>
                <a:cs typeface="Gill Sans MT"/>
              </a:rPr>
              <a:t>One’s </a:t>
            </a:r>
            <a:r>
              <a:rPr sz="2400" dirty="0">
                <a:latin typeface="Gill Sans MT"/>
                <a:cs typeface="Gill Sans MT"/>
              </a:rPr>
              <a:t>complement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format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ct val="100000"/>
              </a:lnSpc>
              <a:spcBef>
                <a:spcPts val="625"/>
              </a:spcBef>
              <a:buSzPct val="119444"/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1800" dirty="0">
                <a:latin typeface="Gill Sans MT"/>
                <a:cs typeface="Gill Sans MT"/>
              </a:rPr>
              <a:t>In </a:t>
            </a:r>
            <a:r>
              <a:rPr sz="1800" spc="5" dirty="0">
                <a:latin typeface="Gill Sans MT"/>
                <a:cs typeface="Gill Sans MT"/>
              </a:rPr>
              <a:t>binary </a:t>
            </a:r>
            <a:r>
              <a:rPr sz="1800" spc="-5" dirty="0">
                <a:latin typeface="Gill Sans MT"/>
                <a:cs typeface="Gill Sans MT"/>
              </a:rPr>
              <a:t>number </a:t>
            </a:r>
            <a:r>
              <a:rPr sz="1800" dirty="0">
                <a:latin typeface="Gill Sans MT"/>
                <a:cs typeface="Gill Sans MT"/>
              </a:rPr>
              <a:t>system, each bit </a:t>
            </a:r>
            <a:r>
              <a:rPr sz="1800" spc="-5" dirty="0">
                <a:latin typeface="Gill Sans MT"/>
                <a:cs typeface="Gill Sans MT"/>
              </a:rPr>
              <a:t>is</a:t>
            </a:r>
            <a:r>
              <a:rPr sz="1800" spc="-22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complimented.</a:t>
            </a:r>
            <a:endParaRPr sz="1800">
              <a:latin typeface="Gill Sans MT"/>
              <a:cs typeface="Gill Sans MT"/>
            </a:endParaRPr>
          </a:p>
          <a:p>
            <a:pPr marL="612775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Gill Sans MT"/>
                <a:cs typeface="Gill Sans MT"/>
              </a:rPr>
              <a:t>Example</a:t>
            </a:r>
            <a:endParaRPr sz="2000">
              <a:latin typeface="Gill Sans MT"/>
              <a:cs typeface="Gill Sans MT"/>
            </a:endParaRPr>
          </a:p>
          <a:p>
            <a:pPr marL="748665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latin typeface="Gill Sans MT"/>
                <a:cs typeface="Gill Sans MT"/>
              </a:rPr>
              <a:t>(0100101)</a:t>
            </a:r>
            <a:r>
              <a:rPr sz="1950" spc="7" baseline="-21367" dirty="0">
                <a:latin typeface="Gill Sans MT"/>
                <a:cs typeface="Gill Sans MT"/>
              </a:rPr>
              <a:t>2 </a:t>
            </a:r>
            <a:r>
              <a:rPr sz="2000" dirty="0">
                <a:latin typeface="Gill Sans MT"/>
                <a:cs typeface="Gill Sans MT"/>
              </a:rPr>
              <a:t>= (1011010) </a:t>
            </a:r>
            <a:r>
              <a:rPr sz="2000" spc="-30" dirty="0">
                <a:latin typeface="Gill Sans MT"/>
                <a:cs typeface="Gill Sans MT"/>
              </a:rPr>
              <a:t>one’s </a:t>
            </a:r>
            <a:r>
              <a:rPr sz="2000" dirty="0">
                <a:latin typeface="Gill Sans MT"/>
                <a:cs typeface="Gill Sans MT"/>
              </a:rPr>
              <a:t>complement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</a:t>
            </a:r>
            <a:endParaRPr sz="2000">
              <a:latin typeface="Gill Sans MT"/>
              <a:cs typeface="Gill Sans MT"/>
            </a:endParaRPr>
          </a:p>
          <a:p>
            <a:pPr marL="334010" indent="-283845">
              <a:lnSpc>
                <a:spcPct val="100000"/>
              </a:lnSpc>
              <a:spcBef>
                <a:spcPts val="585"/>
              </a:spcBef>
              <a:buSzPct val="179166"/>
              <a:buFont typeface="Arial"/>
              <a:buChar char="•"/>
              <a:tabLst>
                <a:tab pos="334645" algn="l"/>
              </a:tabLst>
            </a:pPr>
            <a:r>
              <a:rPr sz="2400" spc="-125" dirty="0">
                <a:latin typeface="Gill Sans MT"/>
                <a:cs typeface="Gill Sans MT"/>
              </a:rPr>
              <a:t>Two’s </a:t>
            </a:r>
            <a:r>
              <a:rPr sz="2400" dirty="0">
                <a:latin typeface="Gill Sans MT"/>
                <a:cs typeface="Gill Sans MT"/>
              </a:rPr>
              <a:t>complement</a:t>
            </a:r>
            <a:r>
              <a:rPr sz="2400" spc="11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format</a:t>
            </a:r>
            <a:endParaRPr sz="2400">
              <a:latin typeface="Gill Sans MT"/>
              <a:cs typeface="Gill Sans MT"/>
            </a:endParaRPr>
          </a:p>
          <a:p>
            <a:pPr marL="608330" marR="43180" lvl="1" indent="-23812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10" dirty="0">
                <a:latin typeface="Gill Sans MT"/>
                <a:cs typeface="Gill Sans MT"/>
              </a:rPr>
              <a:t>binary </a:t>
            </a:r>
            <a:r>
              <a:rPr sz="2400" spc="-5" dirty="0">
                <a:latin typeface="Gill Sans MT"/>
                <a:cs typeface="Gill Sans MT"/>
              </a:rPr>
              <a:t>number </a:t>
            </a:r>
            <a:r>
              <a:rPr sz="2400" dirty="0">
                <a:latin typeface="Gill Sans MT"/>
                <a:cs typeface="Gill Sans MT"/>
              </a:rPr>
              <a:t>system, each bit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complimented</a:t>
            </a:r>
            <a:r>
              <a:rPr sz="2400" spc="-3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  </a:t>
            </a:r>
            <a:r>
              <a:rPr sz="2400" spc="10" dirty="0">
                <a:latin typeface="Gill Sans MT"/>
                <a:cs typeface="Gill Sans MT"/>
              </a:rPr>
              <a:t>binary </a:t>
            </a:r>
            <a:r>
              <a:rPr sz="2400" dirty="0">
                <a:latin typeface="Gill Sans MT"/>
                <a:cs typeface="Gill Sans MT"/>
              </a:rPr>
              <a:t>1 </a:t>
            </a:r>
            <a:r>
              <a:rPr sz="2400" spc="-5" dirty="0">
                <a:latin typeface="Gill Sans MT"/>
                <a:cs typeface="Gill Sans MT"/>
              </a:rPr>
              <a:t>is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added.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Used to </a:t>
            </a:r>
            <a:r>
              <a:rPr sz="2400" spc="-15" dirty="0">
                <a:latin typeface="Gill Sans MT"/>
                <a:cs typeface="Gill Sans MT"/>
              </a:rPr>
              <a:t>represent </a:t>
            </a:r>
            <a:r>
              <a:rPr sz="2400" spc="-10" dirty="0">
                <a:latin typeface="Gill Sans MT"/>
                <a:cs typeface="Gill Sans MT"/>
              </a:rPr>
              <a:t>negative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number.</a:t>
            </a:r>
            <a:endParaRPr sz="2400">
              <a:latin typeface="Gill Sans MT"/>
              <a:cs typeface="Gill Sans MT"/>
            </a:endParaRPr>
          </a:p>
          <a:p>
            <a:pPr marL="612775">
              <a:lnSpc>
                <a:spcPct val="100000"/>
              </a:lnSpc>
              <a:spcBef>
                <a:spcPts val="620"/>
              </a:spcBef>
            </a:pPr>
            <a:r>
              <a:rPr sz="2000" dirty="0">
                <a:latin typeface="Gill Sans MT"/>
                <a:cs typeface="Gill Sans MT"/>
              </a:rPr>
              <a:t>Example</a:t>
            </a:r>
            <a:endParaRPr sz="2000">
              <a:latin typeface="Gill Sans MT"/>
              <a:cs typeface="Gill Sans MT"/>
            </a:endParaRPr>
          </a:p>
          <a:p>
            <a:pPr marL="748665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latin typeface="Gill Sans MT"/>
                <a:cs typeface="Gill Sans MT"/>
              </a:rPr>
              <a:t>(0100101)</a:t>
            </a:r>
            <a:r>
              <a:rPr sz="1950" spc="7" baseline="-21367" dirty="0">
                <a:latin typeface="Gill Sans MT"/>
                <a:cs typeface="Gill Sans MT"/>
              </a:rPr>
              <a:t>2 </a:t>
            </a:r>
            <a:r>
              <a:rPr sz="2000" dirty="0">
                <a:latin typeface="Gill Sans MT"/>
                <a:cs typeface="Gill Sans MT"/>
              </a:rPr>
              <a:t>=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(90)</a:t>
            </a:r>
            <a:r>
              <a:rPr sz="1950" spc="7" baseline="-21367" dirty="0">
                <a:latin typeface="Gill Sans MT"/>
                <a:cs typeface="Gill Sans MT"/>
              </a:rPr>
              <a:t>10</a:t>
            </a:r>
            <a:endParaRPr sz="1950" baseline="-21367">
              <a:latin typeface="Gill Sans MT"/>
              <a:cs typeface="Gill Sans MT"/>
            </a:endParaRPr>
          </a:p>
          <a:p>
            <a:pPr marL="221615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Gill Sans MT"/>
                <a:cs typeface="Gill Sans MT"/>
              </a:rPr>
              <a:t>= (1011010)</a:t>
            </a:r>
            <a:r>
              <a:rPr sz="1950" baseline="-21367" dirty="0">
                <a:latin typeface="Gill Sans MT"/>
                <a:cs typeface="Gill Sans MT"/>
              </a:rPr>
              <a:t>2 </a:t>
            </a:r>
            <a:r>
              <a:rPr sz="2000" spc="-30" dirty="0">
                <a:latin typeface="Gill Sans MT"/>
                <a:cs typeface="Gill Sans MT"/>
              </a:rPr>
              <a:t>one’s </a:t>
            </a:r>
            <a:r>
              <a:rPr sz="2000" dirty="0">
                <a:latin typeface="Gill Sans MT"/>
                <a:cs typeface="Gill Sans MT"/>
              </a:rPr>
              <a:t>complement</a:t>
            </a:r>
            <a:r>
              <a:rPr sz="2000" spc="-2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</a:t>
            </a:r>
            <a:endParaRPr sz="2000">
              <a:latin typeface="Gill Sans MT"/>
              <a:cs typeface="Gill Sans MT"/>
            </a:endParaRPr>
          </a:p>
          <a:p>
            <a:pPr marL="2216150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Gill Sans MT"/>
                <a:cs typeface="Gill Sans MT"/>
              </a:rPr>
              <a:t>= (1011010 +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1)</a:t>
            </a:r>
            <a:r>
              <a:rPr sz="1950" spc="15" baseline="-21367" dirty="0">
                <a:latin typeface="Gill Sans MT"/>
                <a:cs typeface="Gill Sans MT"/>
              </a:rPr>
              <a:t>2</a:t>
            </a:r>
            <a:endParaRPr sz="1950" baseline="-21367">
              <a:latin typeface="Gill Sans MT"/>
              <a:cs typeface="Gill Sans MT"/>
            </a:endParaRPr>
          </a:p>
          <a:p>
            <a:pPr marL="221615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Gill Sans MT"/>
                <a:cs typeface="Gill Sans MT"/>
              </a:rPr>
              <a:t>= (1011011)</a:t>
            </a:r>
            <a:r>
              <a:rPr sz="1950" baseline="-21367" dirty="0">
                <a:latin typeface="Gill Sans MT"/>
                <a:cs typeface="Gill Sans MT"/>
              </a:rPr>
              <a:t>2 </a:t>
            </a:r>
            <a:r>
              <a:rPr sz="2000" dirty="0">
                <a:latin typeface="Gill Sans MT"/>
                <a:cs typeface="Gill Sans MT"/>
              </a:rPr>
              <a:t>= </a:t>
            </a:r>
            <a:r>
              <a:rPr sz="2000" spc="5" dirty="0">
                <a:latin typeface="Gill Sans MT"/>
                <a:cs typeface="Gill Sans MT"/>
              </a:rPr>
              <a:t>(-90)</a:t>
            </a:r>
            <a:r>
              <a:rPr sz="1950" spc="7" baseline="-21367" dirty="0">
                <a:latin typeface="Gill Sans MT"/>
                <a:cs typeface="Gill Sans MT"/>
              </a:rPr>
              <a:t>10 </a:t>
            </a:r>
            <a:r>
              <a:rPr sz="2000" spc="-50" dirty="0">
                <a:latin typeface="Gill Sans MT"/>
                <a:cs typeface="Gill Sans MT"/>
              </a:rPr>
              <a:t>2’s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complement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04" y="341375"/>
            <a:ext cx="3738372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485978"/>
            <a:ext cx="3035935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Logic</a:t>
            </a:r>
            <a:r>
              <a:rPr spc="-75" dirty="0"/>
              <a:t> </a:t>
            </a:r>
            <a:r>
              <a:rPr spc="-5" dirty="0"/>
              <a:t>Gates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462862"/>
            <a:ext cx="3588385" cy="173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7200">
              <a:lnSpc>
                <a:spcPts val="4725"/>
              </a:lnSpc>
              <a:buSzPct val="176388"/>
              <a:buFont typeface="Wingdings 2"/>
              <a:buChar char=""/>
              <a:tabLst>
                <a:tab pos="469900" algn="l"/>
              </a:tabLst>
            </a:pPr>
            <a:r>
              <a:rPr sz="3600" dirty="0">
                <a:latin typeface="Gill Sans MT"/>
                <a:cs typeface="Gill Sans MT"/>
              </a:rPr>
              <a:t>Basic logic</a:t>
            </a:r>
            <a:r>
              <a:rPr sz="3600" spc="-85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570230" lvl="1" indent="-238125">
              <a:lnSpc>
                <a:spcPts val="3090"/>
              </a:lnSpc>
              <a:buSzPct val="119642"/>
              <a:buFont typeface="Arial"/>
              <a:buChar char="•"/>
              <a:tabLst>
                <a:tab pos="570865" algn="l"/>
              </a:tabLst>
            </a:pPr>
            <a:r>
              <a:rPr sz="2800" b="1" spc="-5" dirty="0">
                <a:latin typeface="Gill Sans MT"/>
                <a:cs typeface="Gill Sans MT"/>
              </a:rPr>
              <a:t>AND gate</a:t>
            </a:r>
            <a:endParaRPr sz="2800">
              <a:latin typeface="Gill Sans MT"/>
              <a:cs typeface="Gill Sans MT"/>
            </a:endParaRPr>
          </a:p>
          <a:p>
            <a:pPr marL="887094" lvl="2" indent="-299085">
              <a:lnSpc>
                <a:spcPct val="100000"/>
              </a:lnSpc>
              <a:spcBef>
                <a:spcPts val="15"/>
              </a:spcBef>
              <a:buSzPct val="83333"/>
              <a:buFont typeface="Arial"/>
              <a:buChar char="•"/>
              <a:tabLst>
                <a:tab pos="887094" algn="l"/>
                <a:tab pos="887730" algn="l"/>
              </a:tabLst>
            </a:pPr>
            <a:r>
              <a:rPr sz="2400" spc="-5" dirty="0">
                <a:latin typeface="Gill Sans MT"/>
                <a:cs typeface="Gill Sans MT"/>
              </a:rPr>
              <a:t>Logical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Multiplication</a:t>
            </a:r>
            <a:endParaRPr sz="2400">
              <a:latin typeface="Gill Sans MT"/>
              <a:cs typeface="Gill Sans MT"/>
            </a:endParaRPr>
          </a:p>
          <a:p>
            <a:pPr marL="862965" lvl="2" indent="-274955">
              <a:lnSpc>
                <a:spcPct val="100000"/>
              </a:lnSpc>
              <a:buFont typeface="Arial"/>
              <a:buChar char="•"/>
              <a:tabLst>
                <a:tab pos="862965" algn="l"/>
                <a:tab pos="86360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7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0" y="3657600"/>
            <a:ext cx="4724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319481"/>
            <a:ext cx="3541395" cy="173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7200">
              <a:lnSpc>
                <a:spcPts val="3600"/>
              </a:lnSpc>
              <a:buSzPct val="176388"/>
              <a:buFont typeface="Wingdings 2"/>
              <a:buChar char=""/>
              <a:tabLst>
                <a:tab pos="469900" algn="l"/>
              </a:tabLst>
            </a:pPr>
            <a:r>
              <a:rPr sz="3600" dirty="0">
                <a:latin typeface="Gill Sans MT"/>
                <a:cs typeface="Gill Sans MT"/>
              </a:rPr>
              <a:t>Basic logic</a:t>
            </a:r>
            <a:r>
              <a:rPr sz="3600" spc="-95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570230" lvl="1" indent="-238760">
              <a:lnSpc>
                <a:spcPts val="4450"/>
              </a:lnSpc>
              <a:buSzPct val="180357"/>
              <a:buFont typeface="Arial"/>
              <a:buChar char="•"/>
              <a:tabLst>
                <a:tab pos="570865" algn="l"/>
              </a:tabLst>
            </a:pPr>
            <a:r>
              <a:rPr sz="2800" b="1" spc="-5" dirty="0">
                <a:latin typeface="Gill Sans MT"/>
                <a:cs typeface="Gill Sans MT"/>
              </a:rPr>
              <a:t>OR</a:t>
            </a:r>
            <a:r>
              <a:rPr sz="2800" b="1" spc="-10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817244" lvl="2" indent="-229235">
              <a:lnSpc>
                <a:spcPts val="2665"/>
              </a:lnSpc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Logical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Addition</a:t>
            </a:r>
            <a:endParaRPr sz="2400">
              <a:latin typeface="Gill Sans MT"/>
              <a:cs typeface="Gill Sans MT"/>
            </a:endParaRPr>
          </a:p>
          <a:p>
            <a:pPr marL="817244" lvl="2" indent="-229235">
              <a:lnSpc>
                <a:spcPct val="100000"/>
              </a:lnSpc>
              <a:buFont typeface="Arial"/>
              <a:buChar char="•"/>
              <a:tabLst>
                <a:tab pos="81788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6605" y="3860672"/>
            <a:ext cx="4190365" cy="11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 indent="-150495">
              <a:lnSpc>
                <a:spcPts val="3520"/>
              </a:lnSpc>
              <a:buSzPct val="116071"/>
              <a:buFont typeface="Arial"/>
              <a:buChar char="•"/>
              <a:tabLst>
                <a:tab pos="163195" algn="l"/>
              </a:tabLst>
            </a:pPr>
            <a:r>
              <a:rPr sz="2800" b="1" spc="-30" dirty="0">
                <a:latin typeface="Gill Sans MT"/>
                <a:cs typeface="Gill Sans MT"/>
              </a:rPr>
              <a:t>NOT/Inversion</a:t>
            </a:r>
            <a:r>
              <a:rPr sz="2800" b="1" spc="2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498475" lvl="1" indent="-229235">
              <a:lnSpc>
                <a:spcPts val="2835"/>
              </a:lnSpc>
              <a:buFont typeface="Arial"/>
              <a:buChar char="•"/>
              <a:tabLst>
                <a:tab pos="499109" algn="l"/>
              </a:tabLst>
            </a:pPr>
            <a:r>
              <a:rPr sz="2400" spc="-5" dirty="0">
                <a:latin typeface="Gill Sans MT"/>
                <a:cs typeface="Gill Sans MT"/>
              </a:rPr>
              <a:t>Logical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inversion</a:t>
            </a:r>
            <a:endParaRPr sz="2400">
              <a:latin typeface="Gill Sans MT"/>
              <a:cs typeface="Gill Sans MT"/>
            </a:endParaRPr>
          </a:p>
          <a:p>
            <a:pPr marL="498475" lvl="1" indent="-229235">
              <a:lnSpc>
                <a:spcPct val="100000"/>
              </a:lnSpc>
              <a:buFont typeface="Arial"/>
              <a:buChar char="•"/>
              <a:tabLst>
                <a:tab pos="499109" algn="l"/>
              </a:tabLst>
            </a:pPr>
            <a:r>
              <a:rPr sz="2400" dirty="0">
                <a:latin typeface="Gill Sans MT"/>
                <a:cs typeface="Gill Sans MT"/>
              </a:rPr>
              <a:t>Single </a:t>
            </a:r>
            <a:r>
              <a:rPr sz="2400" spc="-5" dirty="0">
                <a:latin typeface="Gill Sans MT"/>
                <a:cs typeface="Gill Sans MT"/>
              </a:rPr>
              <a:t>input </a:t>
            </a:r>
            <a:r>
              <a:rPr sz="2400" dirty="0">
                <a:latin typeface="Gill Sans MT"/>
                <a:cs typeface="Gill Sans MT"/>
              </a:rPr>
              <a:t>single </a:t>
            </a:r>
            <a:r>
              <a:rPr sz="2400" spc="-5" dirty="0">
                <a:latin typeface="Gill Sans MT"/>
                <a:cs typeface="Gill Sans MT"/>
              </a:rPr>
              <a:t>output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gate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198" y="2057400"/>
            <a:ext cx="4800600" cy="1676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5105400"/>
            <a:ext cx="4038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22859"/>
            <a:ext cx="4838700" cy="1670685"/>
            <a:chOff x="591312" y="22859"/>
            <a:chExt cx="4838700" cy="167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22859"/>
              <a:ext cx="1271015" cy="1670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419100"/>
              <a:ext cx="4366260" cy="10241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9644" y="376636"/>
            <a:ext cx="4068445" cy="1831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00990" indent="-288925">
              <a:lnSpc>
                <a:spcPts val="6285"/>
              </a:lnSpc>
              <a:buSzPct val="176388"/>
              <a:buFont typeface="Arial"/>
              <a:buChar char="•"/>
              <a:tabLst>
                <a:tab pos="301625" algn="l"/>
              </a:tabLst>
            </a:pPr>
            <a:r>
              <a:rPr sz="3600" spc="-10" dirty="0">
                <a:latin typeface="Gill Sans MT"/>
                <a:cs typeface="Gill Sans MT"/>
              </a:rPr>
              <a:t>Universal </a:t>
            </a:r>
            <a:r>
              <a:rPr sz="3600" dirty="0">
                <a:latin typeface="Gill Sans MT"/>
                <a:cs typeface="Gill Sans MT"/>
              </a:rPr>
              <a:t>logic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652145" lvl="1" indent="-238125">
              <a:lnSpc>
                <a:spcPct val="100000"/>
              </a:lnSpc>
              <a:spcBef>
                <a:spcPts val="1200"/>
              </a:spcBef>
              <a:buSzPct val="119642"/>
              <a:buFont typeface="Arial"/>
              <a:buChar char="•"/>
              <a:tabLst>
                <a:tab pos="652780" algn="l"/>
              </a:tabLst>
            </a:pPr>
            <a:r>
              <a:rPr sz="2800" b="1" spc="-10" dirty="0">
                <a:latin typeface="Gill Sans MT"/>
                <a:cs typeface="Gill Sans MT"/>
              </a:rPr>
              <a:t>NAND</a:t>
            </a:r>
            <a:r>
              <a:rPr sz="2800" b="1" spc="-5" dirty="0">
                <a:latin typeface="Gill Sans MT"/>
                <a:cs typeface="Gill Sans MT"/>
              </a:rPr>
              <a:t> gate</a:t>
            </a:r>
            <a:endParaRPr sz="2800">
              <a:latin typeface="Gill Sans MT"/>
              <a:cs typeface="Gill Sans MT"/>
            </a:endParaRPr>
          </a:p>
          <a:p>
            <a:pPr marL="899160" lvl="2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899794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9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1930" y="3602276"/>
            <a:ext cx="3221355" cy="9810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785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b="1" spc="-10" dirty="0">
                <a:latin typeface="Gill Sans MT"/>
                <a:cs typeface="Gill Sans MT"/>
              </a:rPr>
              <a:t>NOR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497205" lvl="1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49784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2209800"/>
            <a:ext cx="3907154" cy="1524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400" y="4952949"/>
            <a:ext cx="4398517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0"/>
            <a:ext cx="3851275" cy="1594485"/>
            <a:chOff x="591312" y="0"/>
            <a:chExt cx="3851275" cy="159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0"/>
              <a:ext cx="1271015" cy="1594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320040"/>
              <a:ext cx="3378708" cy="10241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9644" y="333937"/>
            <a:ext cx="3623310" cy="1722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00990" indent="-288925">
              <a:lnSpc>
                <a:spcPts val="5840"/>
              </a:lnSpc>
              <a:buSzPct val="176388"/>
              <a:buFont typeface="Arial"/>
              <a:buChar char="•"/>
              <a:tabLst>
                <a:tab pos="301625" algn="l"/>
              </a:tabLst>
            </a:pPr>
            <a:r>
              <a:rPr sz="3600" b="1" dirty="0">
                <a:latin typeface="Gill Sans MT"/>
                <a:cs typeface="Gill Sans MT"/>
              </a:rPr>
              <a:t>Special</a:t>
            </a:r>
            <a:r>
              <a:rPr sz="3600" b="1" spc="-20" dirty="0">
                <a:latin typeface="Gill Sans MT"/>
                <a:cs typeface="Gill Sans MT"/>
              </a:rPr>
              <a:t> </a:t>
            </a:r>
            <a:r>
              <a:rPr sz="3600" b="1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652145" lvl="1" indent="-238125">
              <a:lnSpc>
                <a:spcPct val="100000"/>
              </a:lnSpc>
              <a:spcBef>
                <a:spcPts val="780"/>
              </a:spcBef>
              <a:buSzPct val="119642"/>
              <a:buFont typeface="Arial"/>
              <a:buChar char="•"/>
              <a:tabLst>
                <a:tab pos="652780" algn="l"/>
              </a:tabLst>
            </a:pPr>
            <a:r>
              <a:rPr sz="2800" b="1" spc="-5" dirty="0">
                <a:latin typeface="Gill Sans MT"/>
                <a:cs typeface="Gill Sans MT"/>
              </a:rPr>
              <a:t>Ex-OR</a:t>
            </a:r>
            <a:r>
              <a:rPr sz="2800" b="1" spc="-1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899160" lvl="2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899794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1930" y="3876669"/>
            <a:ext cx="3221355" cy="9810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790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b="1" spc="-5" dirty="0">
                <a:latin typeface="Gill Sans MT"/>
                <a:cs typeface="Gill Sans MT"/>
              </a:rPr>
              <a:t>Ex-NOR</a:t>
            </a:r>
            <a:r>
              <a:rPr sz="2800" b="1" spc="-1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497205" lvl="1" indent="-22923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49784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2362200"/>
            <a:ext cx="4469130" cy="13181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4953037"/>
            <a:ext cx="4424299" cy="14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341375"/>
            <a:ext cx="493014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5978"/>
            <a:ext cx="4226560" cy="689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Boolean</a:t>
            </a:r>
            <a:r>
              <a:rPr spc="-480" dirty="0"/>
              <a:t> </a:t>
            </a:r>
            <a:r>
              <a:rPr spc="-10" dirty="0"/>
              <a:t>Algebra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940" y="1267714"/>
            <a:ext cx="6690359" cy="501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 indent="-381000">
              <a:lnSpc>
                <a:spcPts val="3760"/>
              </a:lnSpc>
              <a:buSzPct val="176666"/>
              <a:buFont typeface="Wingdings 2"/>
              <a:buChar char=""/>
              <a:tabLst>
                <a:tab pos="393700" algn="l"/>
              </a:tabLst>
            </a:pPr>
            <a:r>
              <a:rPr sz="3000" dirty="0">
                <a:latin typeface="Gill Sans MT"/>
                <a:cs typeface="Gill Sans MT"/>
              </a:rPr>
              <a:t>Mathematician </a:t>
            </a:r>
            <a:r>
              <a:rPr sz="3000" spc="-5" dirty="0">
                <a:latin typeface="Gill Sans MT"/>
                <a:cs typeface="Gill Sans MT"/>
              </a:rPr>
              <a:t>George </a:t>
            </a:r>
            <a:r>
              <a:rPr sz="3000" dirty="0">
                <a:latin typeface="Gill Sans MT"/>
                <a:cs typeface="Gill Sans MT"/>
              </a:rPr>
              <a:t>Boole</a:t>
            </a:r>
            <a:r>
              <a:rPr sz="3000" spc="-8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developed</a:t>
            </a:r>
            <a:endParaRPr sz="3000">
              <a:latin typeface="Gill Sans MT"/>
              <a:cs typeface="Gill Sans MT"/>
            </a:endParaRPr>
          </a:p>
          <a:p>
            <a:pPr marL="295910">
              <a:lnSpc>
                <a:spcPts val="2100"/>
              </a:lnSpc>
            </a:pPr>
            <a:r>
              <a:rPr sz="3000" dirty="0">
                <a:latin typeface="Gill Sans MT"/>
                <a:cs typeface="Gill Sans MT"/>
              </a:rPr>
              <a:t>rules </a:t>
            </a:r>
            <a:r>
              <a:rPr sz="3000" spc="-5" dirty="0">
                <a:latin typeface="Gill Sans MT"/>
                <a:cs typeface="Gill Sans MT"/>
              </a:rPr>
              <a:t>for </a:t>
            </a:r>
            <a:r>
              <a:rPr sz="3000" dirty="0">
                <a:latin typeface="Gill Sans MT"/>
                <a:cs typeface="Gill Sans MT"/>
              </a:rPr>
              <a:t>manipulation of </a:t>
            </a:r>
            <a:r>
              <a:rPr sz="3000" spc="10" dirty="0">
                <a:latin typeface="Gill Sans MT"/>
                <a:cs typeface="Gill Sans MT"/>
              </a:rPr>
              <a:t>binary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variables.</a:t>
            </a:r>
            <a:endParaRPr sz="3000">
              <a:latin typeface="Gill Sans MT"/>
              <a:cs typeface="Gill Sans MT"/>
            </a:endParaRPr>
          </a:p>
          <a:p>
            <a:pPr marL="393065" indent="-381000">
              <a:lnSpc>
                <a:spcPts val="5315"/>
              </a:lnSpc>
              <a:buSzPct val="176666"/>
              <a:buFont typeface="Wingdings 2"/>
              <a:buChar char=""/>
              <a:tabLst>
                <a:tab pos="393700" algn="l"/>
              </a:tabLst>
            </a:pPr>
            <a:r>
              <a:rPr sz="3000" dirty="0">
                <a:latin typeface="Gill Sans MT"/>
                <a:cs typeface="Gill Sans MT"/>
              </a:rPr>
              <a:t>Rules :</a:t>
            </a:r>
            <a:endParaRPr sz="3000">
              <a:latin typeface="Gill Sans MT"/>
              <a:cs typeface="Gill Sans MT"/>
            </a:endParaRPr>
          </a:p>
          <a:p>
            <a:pPr marL="817244" lvl="1" indent="-229235">
              <a:lnSpc>
                <a:spcPts val="2795"/>
              </a:lnSpc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A+0=A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A+1=1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85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A+A=A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A+A’=1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A.0=0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A.1=A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85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A.A=A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A.A’=0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10" dirty="0">
                <a:latin typeface="Gill Sans MT"/>
                <a:cs typeface="Gill Sans MT"/>
              </a:rPr>
              <a:t>A.(B+C)=AB+AC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341375"/>
            <a:ext cx="493014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5978"/>
            <a:ext cx="4226560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Boolean</a:t>
            </a:r>
            <a:r>
              <a:rPr spc="-480" dirty="0"/>
              <a:t> </a:t>
            </a:r>
            <a:r>
              <a:rPr spc="-10" dirty="0"/>
              <a:t>Algebra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930" y="1179322"/>
            <a:ext cx="4606290" cy="48856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58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A+BC=(A+B).(A+C)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A+A.B=A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dirty="0">
                <a:latin typeface="Gill Sans MT"/>
                <a:cs typeface="Gill Sans MT"/>
              </a:rPr>
              <a:t>A.(A+B)=A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A+A’.B=A+B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dirty="0">
                <a:latin typeface="Gill Sans MT"/>
                <a:cs typeface="Gill Sans MT"/>
              </a:rPr>
              <a:t>A.(A’+B)=A.B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A.B+A’.B’=A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(A+B).(A+B’)=A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A.B+A.C’=(A+C).(A’+B)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10" dirty="0">
                <a:latin typeface="Gill Sans MT"/>
                <a:cs typeface="Gill Sans MT"/>
              </a:rPr>
              <a:t>(A+B).(A’+C)=AC+A’B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dirty="0">
                <a:latin typeface="Gill Sans MT"/>
                <a:cs typeface="Gill Sans MT"/>
              </a:rPr>
              <a:t>AB+A’C+BC=AB+A’C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>
                <a:latin typeface="Gill Sans MT"/>
                <a:cs typeface="Gill Sans MT"/>
              </a:rPr>
              <a:t>(</a:t>
            </a:r>
            <a:r>
              <a:rPr sz="2400" spc="-5" smtClean="0">
                <a:latin typeface="Gill Sans MT"/>
                <a:cs typeface="Gill Sans MT"/>
              </a:rPr>
              <a:t>A+</a:t>
            </a:r>
            <a:r>
              <a:rPr lang="en-US" sz="2400" spc="-5" dirty="0" smtClean="0">
                <a:latin typeface="Gill Sans MT"/>
                <a:cs typeface="Gill Sans MT"/>
              </a:rPr>
              <a:t>B</a:t>
            </a:r>
            <a:r>
              <a:rPr sz="2400" spc="-5" smtClean="0">
                <a:latin typeface="Gill Sans MT"/>
                <a:cs typeface="Gill Sans MT"/>
              </a:rPr>
              <a:t>).(</a:t>
            </a:r>
            <a:r>
              <a:rPr sz="2400" spc="-5" dirty="0">
                <a:latin typeface="Gill Sans MT"/>
                <a:cs typeface="Gill Sans MT"/>
              </a:rPr>
              <a:t>A’+C).(B+C)=(A+B).(A’+C)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341375"/>
            <a:ext cx="5812536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5978"/>
            <a:ext cx="4955540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Gill Sans MT"/>
                <a:cs typeface="Gill Sans MT"/>
              </a:rPr>
              <a:t>De </a:t>
            </a:r>
            <a:r>
              <a:rPr b="0" spc="-45" dirty="0">
                <a:latin typeface="Gill Sans MT"/>
                <a:cs typeface="Gill Sans MT"/>
              </a:rPr>
              <a:t>Morgan’s</a:t>
            </a:r>
            <a:r>
              <a:rPr b="0" spc="-600" dirty="0">
                <a:latin typeface="Gill Sans MT"/>
                <a:cs typeface="Gill Sans MT"/>
              </a:rPr>
              <a:t> </a:t>
            </a:r>
            <a:r>
              <a:rPr b="0" spc="-15" dirty="0">
                <a:latin typeface="Gill Sans MT"/>
                <a:cs typeface="Gill Sans MT"/>
              </a:rPr>
              <a:t>Theorem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930" y="1395425"/>
            <a:ext cx="2089785" cy="10414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660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spc="-10" dirty="0">
                <a:latin typeface="Gill Sans MT"/>
                <a:cs typeface="Gill Sans MT"/>
              </a:rPr>
              <a:t>(A.B)’=A’+B’</a:t>
            </a:r>
            <a:endParaRPr sz="28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spc="-10" dirty="0">
                <a:latin typeface="Gill Sans MT"/>
                <a:cs typeface="Gill Sans MT"/>
              </a:rPr>
              <a:t>(A+B)’=A’.B’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922</Words>
  <PresentationFormat>On-screen Show (4:3)</PresentationFormat>
  <Paragraphs>284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Wingdings 2</vt:lpstr>
      <vt:lpstr>Times New Roman</vt:lpstr>
      <vt:lpstr>Office Theme</vt:lpstr>
      <vt:lpstr>Basics of Digital Electronics</vt:lpstr>
      <vt:lpstr>Digital Signals</vt:lpstr>
      <vt:lpstr>Logic Gates</vt:lpstr>
      <vt:lpstr>Slide 4</vt:lpstr>
      <vt:lpstr>Slide 5</vt:lpstr>
      <vt:lpstr>Slide 6</vt:lpstr>
      <vt:lpstr>Boolean Algebra</vt:lpstr>
      <vt:lpstr>Boolean Algebra</vt:lpstr>
      <vt:lpstr>De Morgan’s Theorem</vt:lpstr>
      <vt:lpstr>Number System</vt:lpstr>
      <vt:lpstr>Quantities/Counting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Complement representation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Institute of Information Technology</dc:title>
  <dc:creator>Ask</dc:creator>
  <cp:lastModifiedBy>RAVINDER</cp:lastModifiedBy>
  <cp:revision>12</cp:revision>
  <dcterms:created xsi:type="dcterms:W3CDTF">2020-09-28T08:08:28Z</dcterms:created>
  <dcterms:modified xsi:type="dcterms:W3CDTF">2020-10-05T17:17:21Z</dcterms:modified>
</cp:coreProperties>
</file>