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7772400" cy="10699750"/>
  <p:notesSz cx="7772400" cy="1069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19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 u="heavy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 u="heavy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 u="heavy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200" y="784606"/>
            <a:ext cx="7112000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 u="heavy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4795" y="3778122"/>
            <a:ext cx="7242809" cy="4299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31951" y="4535551"/>
            <a:ext cx="625983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Fundamentals</a:t>
            </a:r>
            <a:r>
              <a:rPr sz="2400" b="1" dirty="0">
                <a:latin typeface="Times New Roman"/>
                <a:cs typeface="Times New Roman"/>
              </a:rPr>
              <a:t> of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Information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Technology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endParaRPr lang="en-IN" sz="24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400" b="1" spc="-5" dirty="0">
                <a:latin typeface="Times New Roman"/>
                <a:cs typeface="Times New Roman"/>
              </a:rPr>
              <a:t> </a:t>
            </a:r>
            <a:r>
              <a:rPr lang="en-IN" sz="2400" b="1" spc="-5" dirty="0" smtClean="0">
                <a:latin typeface="Times New Roman"/>
                <a:cs typeface="Times New Roman"/>
              </a:rPr>
              <a:t>                                     </a:t>
            </a:r>
            <a:r>
              <a:rPr sz="2400" b="1" spc="-5" dirty="0" smtClean="0">
                <a:latin typeface="Times New Roman"/>
                <a:cs typeface="Times New Roman"/>
              </a:rPr>
              <a:t>(</a:t>
            </a:r>
            <a:r>
              <a:rPr sz="2400" b="1" spc="-5" dirty="0">
                <a:latin typeface="Times New Roman"/>
                <a:cs typeface="Times New Roman"/>
              </a:rPr>
              <a:t>FIT)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848359"/>
            <a:ext cx="6044565" cy="897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736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Figure</a:t>
            </a:r>
            <a:r>
              <a:rPr sz="1200" b="1" spc="-25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1.7</a:t>
            </a:r>
            <a:r>
              <a:rPr sz="1200" b="1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CPU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registers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ahoma"/>
              <a:cs typeface="Tahoma"/>
            </a:endParaRPr>
          </a:p>
          <a:p>
            <a:pPr marL="507365" marR="205104" indent="-228600">
              <a:lnSpc>
                <a:spcPct val="100800"/>
              </a:lnSpc>
              <a:buSzPct val="83333"/>
              <a:buFont typeface="Symbol"/>
              <a:buChar char=""/>
              <a:tabLst>
                <a:tab pos="507365" algn="l"/>
                <a:tab pos="508000" algn="l"/>
              </a:tabLst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number </a:t>
            </a:r>
            <a:r>
              <a:rPr sz="1200" spc="-10" dirty="0">
                <a:latin typeface="Tahoma"/>
                <a:cs typeface="Tahoma"/>
              </a:rPr>
              <a:t>of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registers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size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of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each </a:t>
            </a:r>
            <a:r>
              <a:rPr sz="1200" dirty="0">
                <a:latin typeface="Tahoma"/>
                <a:cs typeface="Tahoma"/>
              </a:rPr>
              <a:t>(number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bits)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register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 a </a:t>
            </a:r>
            <a:r>
              <a:rPr sz="1200" spc="-5" dirty="0">
                <a:latin typeface="Tahoma"/>
                <a:cs typeface="Tahoma"/>
              </a:rPr>
              <a:t>CPU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helps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todetermine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power and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speed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CPU.</a:t>
            </a:r>
            <a:endParaRPr sz="1200">
              <a:latin typeface="Tahoma"/>
              <a:cs typeface="Tahoma"/>
            </a:endParaRPr>
          </a:p>
          <a:p>
            <a:pPr marL="507365" marR="99060" indent="-228600">
              <a:lnSpc>
                <a:spcPts val="143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507365" algn="l"/>
                <a:tab pos="508000" algn="l"/>
              </a:tabLst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1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overall</a:t>
            </a:r>
            <a:r>
              <a:rPr sz="1200" spc="22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number</a:t>
            </a:r>
            <a:r>
              <a:rPr sz="1200" spc="22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of</a:t>
            </a:r>
            <a:r>
              <a:rPr sz="1200" spc="22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registers</a:t>
            </a:r>
            <a:r>
              <a:rPr sz="1200" spc="2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can</a:t>
            </a:r>
            <a:r>
              <a:rPr sz="1200" spc="2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vary</a:t>
            </a:r>
            <a:r>
              <a:rPr sz="1200" spc="229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from</a:t>
            </a:r>
            <a:r>
              <a:rPr sz="1200" spc="2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about</a:t>
            </a:r>
            <a:r>
              <a:rPr sz="1200" spc="2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ten</a:t>
            </a:r>
            <a:r>
              <a:rPr sz="1200" spc="2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2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many</a:t>
            </a:r>
            <a:r>
              <a:rPr sz="1200" spc="2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hundreds,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depending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onthe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type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complexity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processor.</a:t>
            </a:r>
            <a:endParaRPr sz="1200">
              <a:latin typeface="Tahoma"/>
              <a:cs typeface="Tahoma"/>
            </a:endParaRPr>
          </a:p>
          <a:p>
            <a:pPr marL="507365" marR="113030" indent="-228600" algn="just">
              <a:lnSpc>
                <a:spcPct val="101400"/>
              </a:lnSpc>
              <a:spcBef>
                <a:spcPts val="195"/>
              </a:spcBef>
              <a:buSzPct val="83333"/>
              <a:buFont typeface="Symbol"/>
              <a:buChar char=""/>
              <a:tabLst>
                <a:tab pos="508000" algn="l"/>
              </a:tabLst>
            </a:pP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size of </a:t>
            </a:r>
            <a:r>
              <a:rPr sz="1200" spc="-5" dirty="0">
                <a:latin typeface="Tahoma"/>
                <a:cs typeface="Tahoma"/>
              </a:rPr>
              <a:t>register, also called </a:t>
            </a:r>
            <a:r>
              <a:rPr sz="1250" spc="-35" dirty="0">
                <a:latin typeface="Tahoma"/>
                <a:cs typeface="Tahoma"/>
              </a:rPr>
              <a:t>word </a:t>
            </a:r>
            <a:r>
              <a:rPr sz="1250" spc="-20" dirty="0">
                <a:latin typeface="Tahoma"/>
                <a:cs typeface="Tahoma"/>
              </a:rPr>
              <a:t>size</a:t>
            </a:r>
            <a:r>
              <a:rPr sz="1200" spc="-20" dirty="0">
                <a:latin typeface="Tahoma"/>
                <a:cs typeface="Tahoma"/>
              </a:rPr>
              <a:t>, </a:t>
            </a:r>
            <a:r>
              <a:rPr sz="1200" spc="-5" dirty="0">
                <a:latin typeface="Tahoma"/>
                <a:cs typeface="Tahoma"/>
              </a:rPr>
              <a:t>indicates the amount </a:t>
            </a:r>
            <a:r>
              <a:rPr sz="1200" dirty="0">
                <a:latin typeface="Tahoma"/>
                <a:cs typeface="Tahoma"/>
              </a:rPr>
              <a:t>of data </a:t>
            </a:r>
            <a:r>
              <a:rPr sz="1200" spc="-5" dirty="0">
                <a:latin typeface="Tahoma"/>
                <a:cs typeface="Tahoma"/>
              </a:rPr>
              <a:t>with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which the </a:t>
            </a:r>
            <a:r>
              <a:rPr sz="1200" spc="-10" dirty="0">
                <a:latin typeface="Tahoma"/>
                <a:cs typeface="Tahoma"/>
              </a:rPr>
              <a:t>computer can work </a:t>
            </a:r>
            <a:r>
              <a:rPr sz="1200" spc="-5" dirty="0">
                <a:latin typeface="Tahoma"/>
                <a:cs typeface="Tahoma"/>
              </a:rPr>
              <a:t>at </a:t>
            </a:r>
            <a:r>
              <a:rPr sz="1200" spc="-10" dirty="0">
                <a:latin typeface="Tahoma"/>
                <a:cs typeface="Tahoma"/>
              </a:rPr>
              <a:t>any </a:t>
            </a:r>
            <a:r>
              <a:rPr sz="1200" spc="-5" dirty="0">
                <a:latin typeface="Tahoma"/>
                <a:cs typeface="Tahoma"/>
              </a:rPr>
              <a:t>given </a:t>
            </a:r>
            <a:r>
              <a:rPr sz="1200" spc="-10" dirty="0">
                <a:latin typeface="Tahoma"/>
                <a:cs typeface="Tahoma"/>
              </a:rPr>
              <a:t>time. The bigger the </a:t>
            </a:r>
            <a:r>
              <a:rPr sz="1200" spc="-5" dirty="0">
                <a:latin typeface="Tahoma"/>
                <a:cs typeface="Tahoma"/>
              </a:rPr>
              <a:t>size, </a:t>
            </a:r>
            <a:r>
              <a:rPr sz="1200" spc="-10" dirty="0">
                <a:latin typeface="Tahoma"/>
                <a:cs typeface="Tahoma"/>
              </a:rPr>
              <a:t>the more </a:t>
            </a:r>
            <a:r>
              <a:rPr sz="1200" spc="-5" dirty="0">
                <a:latin typeface="Tahoma"/>
                <a:cs typeface="Tahoma"/>
              </a:rPr>
              <a:t> quickly </a:t>
            </a:r>
            <a:r>
              <a:rPr sz="1200" dirty="0">
                <a:latin typeface="Tahoma"/>
                <a:cs typeface="Tahoma"/>
              </a:rPr>
              <a:t>it </a:t>
            </a:r>
            <a:r>
              <a:rPr sz="1200" spc="-5" dirty="0">
                <a:latin typeface="Tahoma"/>
                <a:cs typeface="Tahoma"/>
              </a:rPr>
              <a:t>can </a:t>
            </a:r>
            <a:r>
              <a:rPr sz="1200" dirty="0">
                <a:latin typeface="Tahoma"/>
                <a:cs typeface="Tahoma"/>
              </a:rPr>
              <a:t>processdata. </a:t>
            </a:r>
            <a:r>
              <a:rPr sz="1200" spc="-5" dirty="0">
                <a:latin typeface="Tahoma"/>
                <a:cs typeface="Tahoma"/>
              </a:rPr>
              <a:t>The size </a:t>
            </a:r>
            <a:r>
              <a:rPr sz="1200" spc="-10" dirty="0">
                <a:latin typeface="Tahoma"/>
                <a:cs typeface="Tahoma"/>
              </a:rPr>
              <a:t>of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10" dirty="0">
                <a:latin typeface="Tahoma"/>
                <a:cs typeface="Tahoma"/>
              </a:rPr>
              <a:t>register may be </a:t>
            </a:r>
            <a:r>
              <a:rPr sz="1200" dirty="0">
                <a:latin typeface="Tahoma"/>
                <a:cs typeface="Tahoma"/>
              </a:rPr>
              <a:t>8, </a:t>
            </a:r>
            <a:r>
              <a:rPr sz="1200" spc="-5" dirty="0">
                <a:latin typeface="Tahoma"/>
                <a:cs typeface="Tahoma"/>
              </a:rPr>
              <a:t>16, 32 </a:t>
            </a:r>
            <a:r>
              <a:rPr sz="1200" spc="-10" dirty="0">
                <a:latin typeface="Tahoma"/>
                <a:cs typeface="Tahoma"/>
              </a:rPr>
              <a:t>or </a:t>
            </a:r>
            <a:r>
              <a:rPr sz="1200" spc="-5" dirty="0">
                <a:latin typeface="Tahoma"/>
                <a:cs typeface="Tahoma"/>
              </a:rPr>
              <a:t>64 </a:t>
            </a:r>
            <a:r>
              <a:rPr sz="1200" spc="-10" dirty="0">
                <a:latin typeface="Tahoma"/>
                <a:cs typeface="Tahoma"/>
              </a:rPr>
              <a:t>bits. For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example,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32–bit CPU </a:t>
            </a:r>
            <a:r>
              <a:rPr sz="1200" dirty="0">
                <a:latin typeface="Tahoma"/>
                <a:cs typeface="Tahoma"/>
              </a:rPr>
              <a:t>is one in </a:t>
            </a:r>
            <a:r>
              <a:rPr sz="1200" spc="-5" dirty="0">
                <a:latin typeface="Tahoma"/>
                <a:cs typeface="Tahoma"/>
              </a:rPr>
              <a:t>which each register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32 bits wide and </a:t>
            </a:r>
            <a:r>
              <a:rPr sz="1200" dirty="0">
                <a:latin typeface="Tahoma"/>
                <a:cs typeface="Tahoma"/>
              </a:rPr>
              <a:t>its </a:t>
            </a:r>
            <a:r>
              <a:rPr sz="1200" spc="-5" dirty="0">
                <a:latin typeface="Tahoma"/>
                <a:cs typeface="Tahoma"/>
              </a:rPr>
              <a:t>CPU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can manipulate </a:t>
            </a:r>
            <a:r>
              <a:rPr sz="1200" dirty="0">
                <a:latin typeface="Tahoma"/>
                <a:cs typeface="Tahoma"/>
              </a:rPr>
              <a:t>32 </a:t>
            </a:r>
            <a:r>
              <a:rPr sz="1200" spc="-5" dirty="0">
                <a:latin typeface="Tahoma"/>
                <a:cs typeface="Tahoma"/>
              </a:rPr>
              <a:t>bits of </a:t>
            </a:r>
            <a:r>
              <a:rPr sz="1200" dirty="0">
                <a:latin typeface="Tahoma"/>
                <a:cs typeface="Tahoma"/>
              </a:rPr>
              <a:t>data at a </a:t>
            </a:r>
            <a:r>
              <a:rPr sz="1200" spc="-5" dirty="0">
                <a:latin typeface="Tahoma"/>
                <a:cs typeface="Tahoma"/>
              </a:rPr>
              <a:t>time. Nowadays, PCs have 32–bit or </a:t>
            </a:r>
            <a:r>
              <a:rPr sz="1200" dirty="0">
                <a:latin typeface="Tahoma"/>
                <a:cs typeface="Tahoma"/>
              </a:rPr>
              <a:t>64–bit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registers.</a:t>
            </a:r>
            <a:endParaRPr sz="1200">
              <a:latin typeface="Tahoma"/>
              <a:cs typeface="Tahoma"/>
            </a:endParaRPr>
          </a:p>
          <a:p>
            <a:pPr marL="507365" marR="123825" indent="-228600" algn="just">
              <a:lnSpc>
                <a:spcPct val="100899"/>
              </a:lnSpc>
              <a:buSzPct val="83333"/>
              <a:buFont typeface="Symbol"/>
              <a:buChar char=""/>
              <a:tabLst>
                <a:tab pos="508000" algn="l"/>
              </a:tabLst>
            </a:pPr>
            <a:r>
              <a:rPr sz="1200" spc="-5" dirty="0">
                <a:latin typeface="Tahoma"/>
                <a:cs typeface="Tahoma"/>
              </a:rPr>
              <a:t>32-bit processor and 64-bit processor are the terms used to refer to the </a:t>
            </a:r>
            <a:r>
              <a:rPr sz="1200" dirty="0">
                <a:latin typeface="Tahoma"/>
                <a:cs typeface="Tahoma"/>
              </a:rPr>
              <a:t>size of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spc="-10" dirty="0">
                <a:latin typeface="Tahoma"/>
                <a:cs typeface="Tahoma"/>
              </a:rPr>
              <a:t>registers. </a:t>
            </a:r>
            <a:r>
              <a:rPr sz="1200" spc="-5" dirty="0">
                <a:latin typeface="Tahoma"/>
                <a:cs typeface="Tahoma"/>
              </a:rPr>
              <a:t>Other </a:t>
            </a:r>
            <a:r>
              <a:rPr sz="1200" spc="-10" dirty="0">
                <a:latin typeface="Tahoma"/>
                <a:cs typeface="Tahoma"/>
              </a:rPr>
              <a:t>factors remaining the </a:t>
            </a:r>
            <a:r>
              <a:rPr sz="1200" spc="-5" dirty="0">
                <a:latin typeface="Tahoma"/>
                <a:cs typeface="Tahoma"/>
              </a:rPr>
              <a:t>same,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64-bit </a:t>
            </a:r>
            <a:r>
              <a:rPr sz="1200" spc="-10" dirty="0">
                <a:latin typeface="Tahoma"/>
                <a:cs typeface="Tahoma"/>
              </a:rPr>
              <a:t>processor </a:t>
            </a:r>
            <a:r>
              <a:rPr sz="1200" spc="-5" dirty="0">
                <a:latin typeface="Tahoma"/>
                <a:cs typeface="Tahoma"/>
              </a:rPr>
              <a:t>can </a:t>
            </a:r>
            <a:r>
              <a:rPr sz="1200" dirty="0">
                <a:latin typeface="Tahoma"/>
                <a:cs typeface="Tahoma"/>
              </a:rPr>
              <a:t>process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-14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twiceas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fast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as </a:t>
            </a:r>
            <a:r>
              <a:rPr sz="1200" spc="-5" dirty="0">
                <a:latin typeface="Tahoma"/>
                <a:cs typeface="Tahoma"/>
              </a:rPr>
              <a:t>one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with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32-bit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processor.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200">
              <a:latin typeface="Tahoma"/>
              <a:cs typeface="Tahoma"/>
            </a:endParaRPr>
          </a:p>
          <a:p>
            <a:pPr marL="177165">
              <a:lnSpc>
                <a:spcPct val="100000"/>
              </a:lnSpc>
            </a:pPr>
            <a:r>
              <a:rPr sz="1250" b="1" i="1" spc="-105" dirty="0">
                <a:latin typeface="Verdana"/>
                <a:cs typeface="Verdana"/>
              </a:rPr>
              <a:t>C</a:t>
            </a:r>
            <a:r>
              <a:rPr sz="1250" b="1" i="1" spc="-120" dirty="0">
                <a:latin typeface="Verdana"/>
                <a:cs typeface="Verdana"/>
              </a:rPr>
              <a:t>o</a:t>
            </a:r>
            <a:r>
              <a:rPr sz="1250" b="1" i="1" spc="-125" dirty="0">
                <a:latin typeface="Verdana"/>
                <a:cs typeface="Verdana"/>
              </a:rPr>
              <a:t>n</a:t>
            </a:r>
            <a:r>
              <a:rPr sz="1250" b="1" i="1" spc="-80" dirty="0">
                <a:latin typeface="Verdana"/>
                <a:cs typeface="Verdana"/>
              </a:rPr>
              <a:t>t</a:t>
            </a:r>
            <a:r>
              <a:rPr sz="1250" b="1" i="1" spc="-110" dirty="0">
                <a:latin typeface="Verdana"/>
                <a:cs typeface="Verdana"/>
              </a:rPr>
              <a:t>r</a:t>
            </a:r>
            <a:r>
              <a:rPr sz="1250" b="1" i="1" spc="-120" dirty="0">
                <a:latin typeface="Verdana"/>
                <a:cs typeface="Verdana"/>
              </a:rPr>
              <a:t>o</a:t>
            </a:r>
            <a:r>
              <a:rPr sz="1250" b="1" i="1" spc="-70" dirty="0">
                <a:latin typeface="Verdana"/>
                <a:cs typeface="Verdana"/>
              </a:rPr>
              <a:t>l</a:t>
            </a:r>
            <a:r>
              <a:rPr sz="1250" b="1" i="1" spc="-105" dirty="0">
                <a:latin typeface="Verdana"/>
                <a:cs typeface="Verdana"/>
              </a:rPr>
              <a:t> </a:t>
            </a:r>
            <a:r>
              <a:rPr sz="1250" b="1" i="1" spc="-100" dirty="0">
                <a:latin typeface="Verdana"/>
                <a:cs typeface="Verdana"/>
              </a:rPr>
              <a:t>Unit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Verdana"/>
              <a:cs typeface="Verdana"/>
            </a:endParaRPr>
          </a:p>
          <a:p>
            <a:pPr marL="507365" marR="113664" indent="-228600" algn="just">
              <a:lnSpc>
                <a:spcPct val="100400"/>
              </a:lnSpc>
              <a:buSzPct val="83333"/>
              <a:buFont typeface="Symbol"/>
              <a:buChar char=""/>
              <a:tabLst>
                <a:tab pos="508000" algn="l"/>
              </a:tabLst>
            </a:pP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spc="-10" dirty="0">
                <a:latin typeface="Tahoma"/>
                <a:cs typeface="Tahoma"/>
              </a:rPr>
              <a:t>control </a:t>
            </a:r>
            <a:r>
              <a:rPr sz="1200" spc="-5" dirty="0">
                <a:latin typeface="Tahoma"/>
                <a:cs typeface="Tahoma"/>
              </a:rPr>
              <a:t>unit of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computer does </a:t>
            </a:r>
            <a:r>
              <a:rPr sz="1200" dirty="0">
                <a:latin typeface="Tahoma"/>
                <a:cs typeface="Tahoma"/>
              </a:rPr>
              <a:t>not </a:t>
            </a:r>
            <a:r>
              <a:rPr sz="1200" spc="-5" dirty="0">
                <a:latin typeface="Tahoma"/>
                <a:cs typeface="Tahoma"/>
              </a:rPr>
              <a:t>do any actual processing of data. It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organizes the processing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data and instructions. It </a:t>
            </a:r>
            <a:r>
              <a:rPr sz="1200" spc="-10" dirty="0">
                <a:latin typeface="Tahoma"/>
                <a:cs typeface="Tahoma"/>
              </a:rPr>
              <a:t>acts </a:t>
            </a:r>
            <a:r>
              <a:rPr sz="1200" spc="-5" dirty="0">
                <a:latin typeface="Tahoma"/>
                <a:cs typeface="Tahoma"/>
              </a:rPr>
              <a:t>as </a:t>
            </a:r>
            <a:r>
              <a:rPr sz="1200" dirty="0">
                <a:latin typeface="Tahoma"/>
                <a:cs typeface="Tahoma"/>
              </a:rPr>
              <a:t>a supervisor </a:t>
            </a:r>
            <a:r>
              <a:rPr sz="1200" spc="-5" dirty="0">
                <a:latin typeface="Tahoma"/>
                <a:cs typeface="Tahoma"/>
              </a:rPr>
              <a:t>and,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controls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coordinates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activity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other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units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endParaRPr sz="1200">
              <a:latin typeface="Tahoma"/>
              <a:cs typeface="Tahoma"/>
            </a:endParaRPr>
          </a:p>
          <a:p>
            <a:pPr marL="507365" marR="146685" indent="-228600" algn="just">
              <a:lnSpc>
                <a:spcPct val="100600"/>
              </a:lnSpc>
              <a:spcBef>
                <a:spcPts val="5"/>
              </a:spcBef>
              <a:buSzPct val="83333"/>
              <a:buFont typeface="Symbol"/>
              <a:buChar char=""/>
              <a:tabLst>
                <a:tab pos="508000" algn="l"/>
              </a:tabLst>
            </a:pPr>
            <a:r>
              <a:rPr sz="1200" dirty="0">
                <a:latin typeface="Tahoma"/>
                <a:cs typeface="Tahoma"/>
              </a:rPr>
              <a:t>CU </a:t>
            </a:r>
            <a:r>
              <a:rPr sz="1200" spc="-5" dirty="0">
                <a:latin typeface="Tahoma"/>
                <a:cs typeface="Tahoma"/>
              </a:rPr>
              <a:t>coordinates the input and output </a:t>
            </a:r>
            <a:r>
              <a:rPr sz="1200" dirty="0">
                <a:latin typeface="Tahoma"/>
                <a:cs typeface="Tahoma"/>
              </a:rPr>
              <a:t>devices of a </a:t>
            </a:r>
            <a:r>
              <a:rPr sz="1200" spc="-5" dirty="0">
                <a:latin typeface="Tahoma"/>
                <a:cs typeface="Tahoma"/>
              </a:rPr>
              <a:t>computer. It </a:t>
            </a:r>
            <a:r>
              <a:rPr sz="1200" dirty="0">
                <a:latin typeface="Tahoma"/>
                <a:cs typeface="Tahoma"/>
              </a:rPr>
              <a:t>directs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 computer to carry </a:t>
            </a:r>
            <a:r>
              <a:rPr sz="1200" dirty="0">
                <a:latin typeface="Tahoma"/>
                <a:cs typeface="Tahoma"/>
              </a:rPr>
              <a:t>out </a:t>
            </a:r>
            <a:r>
              <a:rPr sz="1200" spc="-5" dirty="0">
                <a:latin typeface="Tahoma"/>
                <a:cs typeface="Tahoma"/>
              </a:rPr>
              <a:t>stored program </a:t>
            </a:r>
            <a:r>
              <a:rPr sz="1200" spc="-10" dirty="0">
                <a:latin typeface="Tahoma"/>
                <a:cs typeface="Tahoma"/>
              </a:rPr>
              <a:t>instructions by communicating </a:t>
            </a:r>
            <a:r>
              <a:rPr sz="1200" spc="-5" dirty="0">
                <a:latin typeface="Tahoma"/>
                <a:cs typeface="Tahoma"/>
              </a:rPr>
              <a:t>with the </a:t>
            </a:r>
            <a:r>
              <a:rPr sz="1200" dirty="0">
                <a:latin typeface="Tahoma"/>
                <a:cs typeface="Tahoma"/>
              </a:rPr>
              <a:t> ALU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registers.</a:t>
            </a:r>
            <a:r>
              <a:rPr sz="1200" spc="-2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CU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uses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Register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(IR)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 </a:t>
            </a:r>
            <a:r>
              <a:rPr sz="1200" dirty="0">
                <a:latin typeface="Tahoma"/>
                <a:cs typeface="Tahoma"/>
              </a:rPr>
              <a:t>decide </a:t>
            </a:r>
            <a:r>
              <a:rPr sz="1200" spc="-5" dirty="0">
                <a:latin typeface="Tahoma"/>
                <a:cs typeface="Tahoma"/>
              </a:rPr>
              <a:t>which circuit </a:t>
            </a:r>
            <a:r>
              <a:rPr sz="1200" dirty="0">
                <a:latin typeface="Tahoma"/>
                <a:cs typeface="Tahoma"/>
              </a:rPr>
              <a:t>needs </a:t>
            </a:r>
            <a:r>
              <a:rPr sz="1200" spc="-5" dirty="0">
                <a:latin typeface="Tahoma"/>
                <a:cs typeface="Tahoma"/>
              </a:rPr>
              <a:t>to </a:t>
            </a:r>
            <a:r>
              <a:rPr sz="1200" dirty="0">
                <a:latin typeface="Tahoma"/>
                <a:cs typeface="Tahoma"/>
              </a:rPr>
              <a:t>be </a:t>
            </a:r>
            <a:r>
              <a:rPr sz="1200" spc="-5" dirty="0">
                <a:latin typeface="Tahoma"/>
                <a:cs typeface="Tahoma"/>
              </a:rPr>
              <a:t>activated. It </a:t>
            </a:r>
            <a:r>
              <a:rPr sz="1200" dirty="0">
                <a:latin typeface="Tahoma"/>
                <a:cs typeface="Tahoma"/>
              </a:rPr>
              <a:t>also </a:t>
            </a:r>
            <a:r>
              <a:rPr sz="1200" spc="-5" dirty="0">
                <a:latin typeface="Tahoma"/>
                <a:cs typeface="Tahoma"/>
              </a:rPr>
              <a:t>instructs </a:t>
            </a:r>
            <a:r>
              <a:rPr sz="1200" dirty="0">
                <a:latin typeface="Tahoma"/>
                <a:cs typeface="Tahoma"/>
              </a:rPr>
              <a:t>the ALU </a:t>
            </a:r>
            <a:r>
              <a:rPr sz="1200" spc="-5" dirty="0">
                <a:latin typeface="Tahoma"/>
                <a:cs typeface="Tahoma"/>
              </a:rPr>
              <a:t>to </a:t>
            </a:r>
            <a:r>
              <a:rPr sz="1200" dirty="0">
                <a:latin typeface="Tahoma"/>
                <a:cs typeface="Tahoma"/>
              </a:rPr>
              <a:t> perform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arithmetic</a:t>
            </a:r>
            <a:r>
              <a:rPr sz="1200" dirty="0">
                <a:latin typeface="Tahoma"/>
                <a:cs typeface="Tahoma"/>
              </a:rPr>
              <a:t> or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logic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operations.</a:t>
            </a:r>
            <a:r>
              <a:rPr sz="1200" dirty="0">
                <a:latin typeface="Tahoma"/>
                <a:cs typeface="Tahoma"/>
              </a:rPr>
              <a:t> When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program</a:t>
            </a:r>
            <a:r>
              <a:rPr sz="1200" dirty="0">
                <a:latin typeface="Tahoma"/>
                <a:cs typeface="Tahoma"/>
              </a:rPr>
              <a:t> is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run,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Program </a:t>
            </a:r>
            <a:r>
              <a:rPr sz="1200" dirty="0">
                <a:latin typeface="Tahoma"/>
                <a:cs typeface="Tahoma"/>
              </a:rPr>
              <a:t>Counter </a:t>
            </a:r>
            <a:r>
              <a:rPr sz="1200" spc="-5" dirty="0">
                <a:latin typeface="Tahoma"/>
                <a:cs typeface="Tahoma"/>
              </a:rPr>
              <a:t>(PC) register </a:t>
            </a:r>
            <a:r>
              <a:rPr sz="1200" dirty="0">
                <a:latin typeface="Tahoma"/>
                <a:cs typeface="Tahoma"/>
              </a:rPr>
              <a:t>keeps </a:t>
            </a:r>
            <a:r>
              <a:rPr sz="1200" spc="-10" dirty="0">
                <a:latin typeface="Tahoma"/>
                <a:cs typeface="Tahoma"/>
              </a:rPr>
              <a:t>track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program instruction </a:t>
            </a:r>
            <a:r>
              <a:rPr sz="1200" dirty="0">
                <a:latin typeface="Tahoma"/>
                <a:cs typeface="Tahoma"/>
              </a:rPr>
              <a:t>to </a:t>
            </a:r>
            <a:r>
              <a:rPr sz="1200" spc="-5" dirty="0">
                <a:latin typeface="Tahoma"/>
                <a:cs typeface="Tahoma"/>
              </a:rPr>
              <a:t>be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executed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next.</a:t>
            </a:r>
            <a:endParaRPr sz="1200">
              <a:latin typeface="Tahoma"/>
              <a:cs typeface="Tahoma"/>
            </a:endParaRPr>
          </a:p>
          <a:p>
            <a:pPr marL="507365" marR="69850" indent="-228600" algn="just">
              <a:lnSpc>
                <a:spcPct val="100800"/>
              </a:lnSpc>
              <a:buSzPct val="83333"/>
              <a:buFont typeface="Symbol"/>
              <a:buChar char=""/>
              <a:tabLst>
                <a:tab pos="508000" algn="l"/>
              </a:tabLst>
            </a:pPr>
            <a:r>
              <a:rPr sz="1200" spc="-5" dirty="0">
                <a:latin typeface="Tahoma"/>
                <a:cs typeface="Tahoma"/>
              </a:rPr>
              <a:t>CU </a:t>
            </a:r>
            <a:r>
              <a:rPr sz="1200" spc="-10" dirty="0">
                <a:latin typeface="Tahoma"/>
                <a:cs typeface="Tahoma"/>
              </a:rPr>
              <a:t>tells </a:t>
            </a:r>
            <a:r>
              <a:rPr sz="1200" spc="-5" dirty="0">
                <a:latin typeface="Tahoma"/>
                <a:cs typeface="Tahoma"/>
              </a:rPr>
              <a:t>when to fetch the data </a:t>
            </a:r>
            <a:r>
              <a:rPr sz="1200" spc="-10" dirty="0">
                <a:latin typeface="Tahoma"/>
                <a:cs typeface="Tahoma"/>
              </a:rPr>
              <a:t>and instructions, </a:t>
            </a:r>
            <a:r>
              <a:rPr sz="1200" spc="-5" dirty="0">
                <a:latin typeface="Tahoma"/>
                <a:cs typeface="Tahoma"/>
              </a:rPr>
              <a:t>what to </a:t>
            </a:r>
            <a:r>
              <a:rPr sz="1200" spc="-10" dirty="0">
                <a:latin typeface="Tahoma"/>
                <a:cs typeface="Tahoma"/>
              </a:rPr>
              <a:t>do, </a:t>
            </a:r>
            <a:r>
              <a:rPr sz="1200" spc="-5" dirty="0">
                <a:latin typeface="Tahoma"/>
                <a:cs typeface="Tahoma"/>
              </a:rPr>
              <a:t>where to store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 r</a:t>
            </a:r>
            <a:r>
              <a:rPr sz="1200" dirty="0">
                <a:latin typeface="Tahoma"/>
                <a:cs typeface="Tahoma"/>
              </a:rPr>
              <a:t>esults,</a:t>
            </a:r>
            <a:r>
              <a:rPr sz="1200" spc="-15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</a:t>
            </a:r>
            <a:r>
              <a:rPr sz="1200" spc="90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seque</a:t>
            </a:r>
            <a:r>
              <a:rPr sz="1200" spc="5" dirty="0">
                <a:latin typeface="Tahoma"/>
                <a:cs typeface="Tahoma"/>
              </a:rPr>
              <a:t>n</a:t>
            </a:r>
            <a:r>
              <a:rPr sz="1200" spc="-5" dirty="0">
                <a:latin typeface="Tahoma"/>
                <a:cs typeface="Tahoma"/>
              </a:rPr>
              <a:t>cin</a:t>
            </a:r>
            <a:r>
              <a:rPr sz="1200" dirty="0">
                <a:latin typeface="Tahoma"/>
                <a:cs typeface="Tahoma"/>
              </a:rPr>
              <a:t>g </a:t>
            </a:r>
            <a:r>
              <a:rPr sz="1200" spc="-5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-5" dirty="0">
                <a:latin typeface="Tahoma"/>
                <a:cs typeface="Tahoma"/>
              </a:rPr>
              <a:t>v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nts </a:t>
            </a:r>
            <a:r>
              <a:rPr sz="1200" spc="-5" dirty="0">
                <a:latin typeface="Tahoma"/>
                <a:cs typeface="Tahoma"/>
              </a:rPr>
              <a:t>d</a:t>
            </a:r>
            <a:r>
              <a:rPr sz="1200" dirty="0">
                <a:latin typeface="Tahoma"/>
                <a:cs typeface="Tahoma"/>
              </a:rPr>
              <a:t>uri</a:t>
            </a:r>
            <a:r>
              <a:rPr sz="1200" spc="5" dirty="0">
                <a:latin typeface="Tahoma"/>
                <a:cs typeface="Tahoma"/>
              </a:rPr>
              <a:t>n</a:t>
            </a:r>
            <a:r>
              <a:rPr sz="1200" dirty="0">
                <a:latin typeface="Tahoma"/>
                <a:cs typeface="Tahoma"/>
              </a:rPr>
              <a:t>g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pr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10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ssing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spc="-5" dirty="0">
                <a:latin typeface="Tahoma"/>
                <a:cs typeface="Tahoma"/>
              </a:rPr>
              <a:t>c.</a:t>
            </a:r>
            <a:endParaRPr sz="1200">
              <a:latin typeface="Tahoma"/>
              <a:cs typeface="Tahoma"/>
            </a:endParaRPr>
          </a:p>
          <a:p>
            <a:pPr marL="507365" marR="55244" indent="-228600" algn="just">
              <a:lnSpc>
                <a:spcPct val="101699"/>
              </a:lnSpc>
              <a:buSzPct val="83333"/>
              <a:buFont typeface="Symbol"/>
              <a:buChar char=""/>
              <a:tabLst>
                <a:tab pos="508000" algn="l"/>
              </a:tabLst>
            </a:pPr>
            <a:r>
              <a:rPr sz="1200" spc="-5" dirty="0">
                <a:latin typeface="Tahoma"/>
                <a:cs typeface="Tahoma"/>
              </a:rPr>
              <a:t>CU also holds the CPU‘s Instruction Set, which </a:t>
            </a:r>
            <a:r>
              <a:rPr sz="1200" dirty="0">
                <a:latin typeface="Tahoma"/>
                <a:cs typeface="Tahoma"/>
              </a:rPr>
              <a:t>is a </a:t>
            </a:r>
            <a:r>
              <a:rPr sz="1200" spc="-5" dirty="0">
                <a:latin typeface="Tahoma"/>
                <a:cs typeface="Tahoma"/>
              </a:rPr>
              <a:t>list of all operations that 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CPU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canperform.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ahoma"/>
              <a:cs typeface="Tahoma"/>
            </a:endParaRPr>
          </a:p>
          <a:p>
            <a:pPr marL="50800" marR="41275" algn="just">
              <a:lnSpc>
                <a:spcPct val="100600"/>
              </a:lnSpc>
            </a:pPr>
            <a:r>
              <a:rPr sz="1200" spc="-5" dirty="0">
                <a:latin typeface="Tahoma"/>
                <a:cs typeface="Tahoma"/>
              </a:rPr>
              <a:t>The function </a:t>
            </a:r>
            <a:r>
              <a:rPr sz="1200" dirty="0">
                <a:latin typeface="Tahoma"/>
                <a:cs typeface="Tahoma"/>
              </a:rPr>
              <a:t>of a (CU) </a:t>
            </a:r>
            <a:r>
              <a:rPr sz="1200" spc="-5" dirty="0">
                <a:latin typeface="Tahoma"/>
                <a:cs typeface="Tahoma"/>
              </a:rPr>
              <a:t>can </a:t>
            </a:r>
            <a:r>
              <a:rPr sz="1200" dirty="0">
                <a:latin typeface="Tahoma"/>
                <a:cs typeface="Tahoma"/>
              </a:rPr>
              <a:t>be </a:t>
            </a:r>
            <a:r>
              <a:rPr sz="1200" spc="-5" dirty="0">
                <a:latin typeface="Tahoma"/>
                <a:cs typeface="Tahoma"/>
              </a:rPr>
              <a:t>considered synonymous with that </a:t>
            </a:r>
            <a:r>
              <a:rPr sz="1200" dirty="0">
                <a:latin typeface="Tahoma"/>
                <a:cs typeface="Tahoma"/>
              </a:rPr>
              <a:t>of a </a:t>
            </a:r>
            <a:r>
              <a:rPr sz="1200" spc="-5" dirty="0">
                <a:latin typeface="Tahoma"/>
                <a:cs typeface="Tahoma"/>
              </a:rPr>
              <a:t>conductor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an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orchestra. The conductor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an orchestra does </a:t>
            </a:r>
            <a:r>
              <a:rPr sz="1200" dirty="0">
                <a:latin typeface="Tahoma"/>
                <a:cs typeface="Tahoma"/>
              </a:rPr>
              <a:t>not perform any </a:t>
            </a:r>
            <a:r>
              <a:rPr sz="1200" spc="-5" dirty="0">
                <a:latin typeface="Tahoma"/>
                <a:cs typeface="Tahoma"/>
              </a:rPr>
              <a:t>work by </a:t>
            </a:r>
            <a:r>
              <a:rPr sz="1200" dirty="0">
                <a:latin typeface="Tahoma"/>
                <a:cs typeface="Tahoma"/>
              </a:rPr>
              <a:t>itself </a:t>
            </a:r>
            <a:r>
              <a:rPr sz="1200" spc="-5" dirty="0">
                <a:latin typeface="Tahoma"/>
                <a:cs typeface="Tahoma"/>
              </a:rPr>
              <a:t>but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manages the </a:t>
            </a:r>
            <a:r>
              <a:rPr sz="1200" dirty="0">
                <a:latin typeface="Tahoma"/>
                <a:cs typeface="Tahoma"/>
              </a:rPr>
              <a:t>orchestra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ensures </a:t>
            </a:r>
            <a:r>
              <a:rPr sz="1200" spc="-5" dirty="0">
                <a:latin typeface="Tahoma"/>
                <a:cs typeface="Tahoma"/>
              </a:rPr>
              <a:t>that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members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orchestra </a:t>
            </a:r>
            <a:r>
              <a:rPr sz="1200" dirty="0">
                <a:latin typeface="Tahoma"/>
                <a:cs typeface="Tahoma"/>
              </a:rPr>
              <a:t>work in </a:t>
            </a:r>
            <a:r>
              <a:rPr sz="1200" spc="-5" dirty="0">
                <a:latin typeface="Tahoma"/>
                <a:cs typeface="Tahoma"/>
              </a:rPr>
              <a:t>proper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coordination.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ahoma"/>
              <a:cs typeface="Tahoma"/>
            </a:endParaRPr>
          </a:p>
          <a:p>
            <a:pPr marL="507365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Tahoma"/>
                <a:cs typeface="Tahoma"/>
              </a:rPr>
              <a:t>MEMORY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ahoma"/>
              <a:cs typeface="Tahoma"/>
            </a:endParaRPr>
          </a:p>
          <a:p>
            <a:pPr marL="50800" marR="43180" algn="just">
              <a:lnSpc>
                <a:spcPct val="97500"/>
              </a:lnSpc>
            </a:pPr>
            <a:r>
              <a:rPr sz="1200" spc="-5" dirty="0">
                <a:latin typeface="Tahoma"/>
                <a:cs typeface="Tahoma"/>
              </a:rPr>
              <a:t>The computer </a:t>
            </a:r>
            <a:r>
              <a:rPr sz="1200" dirty="0">
                <a:latin typeface="Tahoma"/>
                <a:cs typeface="Tahoma"/>
              </a:rPr>
              <a:t>memory </a:t>
            </a:r>
            <a:r>
              <a:rPr sz="1200" spc="-5" dirty="0">
                <a:latin typeface="Tahoma"/>
                <a:cs typeface="Tahoma"/>
              </a:rPr>
              <a:t>stores </a:t>
            </a:r>
            <a:r>
              <a:rPr sz="1200" dirty="0">
                <a:latin typeface="Tahoma"/>
                <a:cs typeface="Tahoma"/>
              </a:rPr>
              <a:t>different </a:t>
            </a:r>
            <a:r>
              <a:rPr sz="1200" spc="-5" dirty="0">
                <a:latin typeface="Tahoma"/>
                <a:cs typeface="Tahoma"/>
              </a:rPr>
              <a:t>kinds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data </a:t>
            </a:r>
            <a:r>
              <a:rPr sz="1200" dirty="0">
                <a:latin typeface="Tahoma"/>
                <a:cs typeface="Tahoma"/>
              </a:rPr>
              <a:t>like input </a:t>
            </a:r>
            <a:r>
              <a:rPr sz="1200" spc="-5" dirty="0">
                <a:latin typeface="Tahoma"/>
                <a:cs typeface="Tahoma"/>
              </a:rPr>
              <a:t>data,</a:t>
            </a:r>
            <a:r>
              <a:rPr sz="1200" dirty="0">
                <a:latin typeface="Tahoma"/>
                <a:cs typeface="Tahoma"/>
              </a:rPr>
              <a:t> output </a:t>
            </a:r>
            <a:r>
              <a:rPr sz="1200" spc="-5" dirty="0">
                <a:latin typeface="Tahoma"/>
                <a:cs typeface="Tahoma"/>
              </a:rPr>
              <a:t>data,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intermediate results, </a:t>
            </a:r>
            <a:r>
              <a:rPr sz="1200" spc="-10" dirty="0">
                <a:latin typeface="Tahoma"/>
                <a:cs typeface="Tahoma"/>
              </a:rPr>
              <a:t>etc., </a:t>
            </a:r>
            <a:r>
              <a:rPr sz="1200" spc="-5" dirty="0">
                <a:latin typeface="Tahoma"/>
                <a:cs typeface="Tahoma"/>
              </a:rPr>
              <a:t>and the instructions. </a:t>
            </a:r>
            <a:r>
              <a:rPr sz="1250" b="1" i="1" spc="-114" dirty="0">
                <a:latin typeface="Verdana"/>
                <a:cs typeface="Verdana"/>
              </a:rPr>
              <a:t>Binary </a:t>
            </a:r>
            <a:r>
              <a:rPr sz="1250" b="1" i="1" spc="-95" dirty="0">
                <a:latin typeface="Verdana"/>
                <a:cs typeface="Verdana"/>
              </a:rPr>
              <a:t>digit </a:t>
            </a:r>
            <a:r>
              <a:rPr sz="1200" spc="-5" dirty="0">
                <a:latin typeface="Tahoma"/>
                <a:cs typeface="Tahoma"/>
              </a:rPr>
              <a:t>or </a:t>
            </a:r>
            <a:r>
              <a:rPr sz="1250" b="1" i="1" spc="-90" dirty="0">
                <a:latin typeface="Verdana"/>
                <a:cs typeface="Verdana"/>
              </a:rPr>
              <a:t>bit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the basic </a:t>
            </a:r>
            <a:r>
              <a:rPr sz="1200" dirty="0">
                <a:latin typeface="Tahoma"/>
                <a:cs typeface="Tahoma"/>
              </a:rPr>
              <a:t>unit </a:t>
            </a:r>
            <a:r>
              <a:rPr sz="1200" spc="-5" dirty="0">
                <a:latin typeface="Tahoma"/>
                <a:cs typeface="Tahoma"/>
              </a:rPr>
              <a:t>of </a:t>
            </a:r>
            <a:r>
              <a:rPr sz="1200" dirty="0">
                <a:latin typeface="Tahoma"/>
                <a:cs typeface="Tahoma"/>
              </a:rPr>
              <a:t> memory.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50" spc="-20" dirty="0">
                <a:latin typeface="Tahoma"/>
                <a:cs typeface="Tahoma"/>
              </a:rPr>
              <a:t>bit</a:t>
            </a:r>
            <a:r>
              <a:rPr sz="125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single</a:t>
            </a:r>
            <a:endParaRPr sz="1200">
              <a:latin typeface="Tahoma"/>
              <a:cs typeface="Tahoma"/>
            </a:endParaRPr>
          </a:p>
          <a:p>
            <a:pPr marL="50800" marR="56515" algn="just">
              <a:lnSpc>
                <a:spcPct val="100600"/>
              </a:lnSpc>
              <a:spcBef>
                <a:spcPts val="315"/>
              </a:spcBef>
            </a:pPr>
            <a:r>
              <a:rPr sz="1200" spc="-5" dirty="0">
                <a:latin typeface="Tahoma"/>
                <a:cs typeface="Tahoma"/>
              </a:rPr>
              <a:t>binary digit, </a:t>
            </a:r>
            <a:r>
              <a:rPr sz="1200" dirty="0">
                <a:latin typeface="Tahoma"/>
                <a:cs typeface="Tahoma"/>
              </a:rPr>
              <a:t>i.e., 0 or 1. A bit </a:t>
            </a:r>
            <a:r>
              <a:rPr sz="1200" spc="-10" dirty="0">
                <a:latin typeface="Tahoma"/>
                <a:cs typeface="Tahoma"/>
              </a:rPr>
              <a:t>is</a:t>
            </a:r>
            <a:r>
              <a:rPr sz="1200" spc="3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smallest unit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representation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data </a:t>
            </a:r>
            <a:r>
              <a:rPr sz="1200" dirty="0">
                <a:latin typeface="Tahoma"/>
                <a:cs typeface="Tahoma"/>
              </a:rPr>
              <a:t>in a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 However,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data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handled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5" dirty="0">
                <a:latin typeface="Tahoma"/>
                <a:cs typeface="Tahoma"/>
              </a:rPr>
              <a:t>the computer as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combination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bits.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group </a:t>
            </a:r>
            <a:r>
              <a:rPr sz="1200" dirty="0">
                <a:latin typeface="Tahoma"/>
                <a:cs typeface="Tahoma"/>
              </a:rPr>
              <a:t>of 8 </a:t>
            </a:r>
            <a:r>
              <a:rPr sz="1200" spc="-5" dirty="0">
                <a:latin typeface="Tahoma"/>
                <a:cs typeface="Tahoma"/>
              </a:rPr>
              <a:t>bits form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b="1" dirty="0">
                <a:latin typeface="Tahoma"/>
                <a:cs typeface="Tahoma"/>
              </a:rPr>
              <a:t>byte</a:t>
            </a:r>
            <a:r>
              <a:rPr sz="1200" dirty="0">
                <a:latin typeface="Tahoma"/>
                <a:cs typeface="Tahoma"/>
              </a:rPr>
              <a:t>. One </a:t>
            </a:r>
            <a:r>
              <a:rPr sz="1200" spc="-5" dirty="0">
                <a:latin typeface="Tahoma"/>
                <a:cs typeface="Tahoma"/>
              </a:rPr>
              <a:t>byte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smallest </a:t>
            </a:r>
            <a:r>
              <a:rPr sz="1200" dirty="0">
                <a:latin typeface="Tahoma"/>
                <a:cs typeface="Tahoma"/>
              </a:rPr>
              <a:t>unit of </a:t>
            </a:r>
            <a:r>
              <a:rPr sz="1200" spc="-5" dirty="0">
                <a:latin typeface="Tahoma"/>
                <a:cs typeface="Tahoma"/>
              </a:rPr>
              <a:t>data that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handled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 </a:t>
            </a:r>
            <a:r>
              <a:rPr sz="1200" dirty="0">
                <a:latin typeface="Tahoma"/>
                <a:cs typeface="Tahoma"/>
              </a:rPr>
              <a:t>One </a:t>
            </a:r>
            <a:r>
              <a:rPr sz="1200" spc="-5" dirty="0">
                <a:latin typeface="Tahoma"/>
                <a:cs typeface="Tahoma"/>
              </a:rPr>
              <a:t>byte can store </a:t>
            </a:r>
            <a:r>
              <a:rPr sz="1200" spc="5" dirty="0">
                <a:latin typeface="Tahoma"/>
                <a:cs typeface="Tahoma"/>
              </a:rPr>
              <a:t>2</a:t>
            </a:r>
            <a:r>
              <a:rPr sz="1200" spc="7" baseline="38194" dirty="0">
                <a:latin typeface="Tahoma"/>
                <a:cs typeface="Tahoma"/>
              </a:rPr>
              <a:t>8</a:t>
            </a:r>
            <a:r>
              <a:rPr sz="1200" spc="5" dirty="0">
                <a:latin typeface="Tahoma"/>
                <a:cs typeface="Tahoma"/>
              </a:rPr>
              <a:t>, </a:t>
            </a:r>
            <a:r>
              <a:rPr sz="1200" dirty="0">
                <a:latin typeface="Tahoma"/>
                <a:cs typeface="Tahoma"/>
              </a:rPr>
              <a:t>i.e., 256 different </a:t>
            </a:r>
            <a:r>
              <a:rPr sz="1200" spc="-5" dirty="0">
                <a:latin typeface="Tahoma"/>
                <a:cs typeface="Tahoma"/>
              </a:rPr>
              <a:t>combinations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bits, and thus can </a:t>
            </a:r>
            <a:r>
              <a:rPr sz="1200" dirty="0">
                <a:latin typeface="Tahoma"/>
                <a:cs typeface="Tahoma"/>
              </a:rPr>
              <a:t> be used</a:t>
            </a:r>
            <a:r>
              <a:rPr sz="1200" spc="-5" dirty="0">
                <a:latin typeface="Tahoma"/>
                <a:cs typeface="Tahoma"/>
              </a:rPr>
              <a:t> to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represent </a:t>
            </a:r>
            <a:r>
              <a:rPr sz="1200" spc="5" dirty="0">
                <a:latin typeface="Tahoma"/>
                <a:cs typeface="Tahoma"/>
              </a:rPr>
              <a:t>256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different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symbols.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byte,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different combinations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-5" dirty="0">
                <a:latin typeface="Tahoma"/>
                <a:cs typeface="Tahoma"/>
              </a:rPr>
              <a:t> bits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504" y="849883"/>
            <a:ext cx="6057900" cy="4453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431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fall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range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00000000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11111111.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group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bytes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can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be</a:t>
            </a:r>
            <a:r>
              <a:rPr sz="1200" spc="1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further</a:t>
            </a:r>
            <a:r>
              <a:rPr sz="1200" spc="1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combined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to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form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word</a:t>
            </a:r>
            <a:r>
              <a:rPr sz="1200" spc="-5" dirty="0">
                <a:latin typeface="Tahoma"/>
                <a:cs typeface="Tahoma"/>
              </a:rPr>
              <a:t>.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word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can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 a</a:t>
            </a:r>
            <a:r>
              <a:rPr sz="1200" spc="-5" dirty="0">
                <a:latin typeface="Tahoma"/>
                <a:cs typeface="Tahoma"/>
              </a:rPr>
              <a:t> group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2,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4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or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8 </a:t>
            </a:r>
            <a:r>
              <a:rPr sz="1200" spc="-5" dirty="0">
                <a:latin typeface="Tahoma"/>
                <a:cs typeface="Tahoma"/>
              </a:rPr>
              <a:t>bytes.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</a:pPr>
            <a:r>
              <a:rPr sz="1200" dirty="0">
                <a:latin typeface="Tahoma"/>
                <a:cs typeface="Tahoma"/>
              </a:rPr>
              <a:t>1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bit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=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0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or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</a:pPr>
            <a:r>
              <a:rPr sz="1200" dirty="0">
                <a:latin typeface="Tahoma"/>
                <a:cs typeface="Tahoma"/>
              </a:rPr>
              <a:t>1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Nibble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=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4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bits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</a:pPr>
            <a:r>
              <a:rPr sz="1200" dirty="0">
                <a:latin typeface="Tahoma"/>
                <a:cs typeface="Tahoma"/>
              </a:rPr>
              <a:t>1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Byte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(B)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=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8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bits</a:t>
            </a:r>
            <a:endParaRPr sz="1200">
              <a:latin typeface="Tahoma"/>
              <a:cs typeface="Tahoma"/>
            </a:endParaRPr>
          </a:p>
          <a:p>
            <a:pPr marL="76200" marR="3812540" algn="just">
              <a:lnSpc>
                <a:spcPct val="202599"/>
              </a:lnSpc>
              <a:spcBef>
                <a:spcPts val="35"/>
              </a:spcBef>
            </a:pPr>
            <a:r>
              <a:rPr sz="1200" dirty="0">
                <a:latin typeface="Tahoma"/>
                <a:cs typeface="Tahoma"/>
              </a:rPr>
              <a:t>1 </a:t>
            </a:r>
            <a:r>
              <a:rPr sz="1200" spc="-10" dirty="0">
                <a:latin typeface="Tahoma"/>
                <a:cs typeface="Tahoma"/>
              </a:rPr>
              <a:t>Kilobyte </a:t>
            </a:r>
            <a:r>
              <a:rPr sz="1200" spc="-5" dirty="0">
                <a:latin typeface="Tahoma"/>
                <a:cs typeface="Tahoma"/>
              </a:rPr>
              <a:t>(KB) </a:t>
            </a:r>
            <a:r>
              <a:rPr sz="1200" dirty="0">
                <a:latin typeface="Tahoma"/>
                <a:cs typeface="Tahoma"/>
              </a:rPr>
              <a:t>= </a:t>
            </a:r>
            <a:r>
              <a:rPr sz="1200" spc="-10" dirty="0">
                <a:latin typeface="Tahoma"/>
                <a:cs typeface="Tahoma"/>
              </a:rPr>
              <a:t>2</a:t>
            </a:r>
            <a:r>
              <a:rPr sz="1200" spc="-15" baseline="38194" dirty="0">
                <a:latin typeface="Tahoma"/>
                <a:cs typeface="Tahoma"/>
              </a:rPr>
              <a:t>10</a:t>
            </a:r>
            <a:r>
              <a:rPr sz="1200" spc="-7" baseline="38194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= </a:t>
            </a:r>
            <a:r>
              <a:rPr sz="1200" spc="-10" dirty="0">
                <a:latin typeface="Tahoma"/>
                <a:cs typeface="Tahoma"/>
              </a:rPr>
              <a:t>1024 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by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es</a:t>
            </a:r>
            <a:r>
              <a:rPr sz="1200" spc="-15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1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15" dirty="0">
                <a:latin typeface="Tahoma"/>
                <a:cs typeface="Tahoma"/>
              </a:rPr>
              <a:t>M</a:t>
            </a:r>
            <a:r>
              <a:rPr sz="1200" dirty="0">
                <a:latin typeface="Tahoma"/>
                <a:cs typeface="Tahoma"/>
              </a:rPr>
              <a:t>eg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20" dirty="0">
                <a:latin typeface="Tahoma"/>
                <a:cs typeface="Tahoma"/>
              </a:rPr>
              <a:t>b</a:t>
            </a:r>
            <a:r>
              <a:rPr sz="1200" spc="-5" dirty="0">
                <a:latin typeface="Tahoma"/>
                <a:cs typeface="Tahoma"/>
              </a:rPr>
              <a:t>y</a:t>
            </a:r>
            <a:r>
              <a:rPr sz="1200" spc="-1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(</a:t>
            </a:r>
            <a:r>
              <a:rPr sz="1200" spc="-5" dirty="0">
                <a:latin typeface="Tahoma"/>
                <a:cs typeface="Tahoma"/>
              </a:rPr>
              <a:t>M</a:t>
            </a:r>
            <a:r>
              <a:rPr sz="1200" spc="-15" dirty="0">
                <a:latin typeface="Tahoma"/>
                <a:cs typeface="Tahoma"/>
              </a:rPr>
              <a:t>B</a:t>
            </a:r>
            <a:r>
              <a:rPr sz="1200" dirty="0">
                <a:latin typeface="Tahoma"/>
                <a:cs typeface="Tahoma"/>
              </a:rPr>
              <a:t>)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=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2</a:t>
            </a:r>
            <a:r>
              <a:rPr sz="1200" spc="-15" baseline="38194" dirty="0">
                <a:latin typeface="Tahoma"/>
                <a:cs typeface="Tahoma"/>
              </a:rPr>
              <a:t>2</a:t>
            </a:r>
            <a:r>
              <a:rPr sz="1200" baseline="38194" dirty="0">
                <a:latin typeface="Tahoma"/>
                <a:cs typeface="Tahoma"/>
              </a:rPr>
              <a:t>0 </a:t>
            </a:r>
            <a:r>
              <a:rPr sz="1200" spc="-172" baseline="38194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=  </a:t>
            </a:r>
            <a:r>
              <a:rPr sz="1200" spc="-5" dirty="0">
                <a:latin typeface="Tahoma"/>
                <a:cs typeface="Tahoma"/>
              </a:rPr>
              <a:t>1024KB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</a:pPr>
            <a:r>
              <a:rPr sz="1200" spc="-45" dirty="0">
                <a:latin typeface="Tahoma"/>
                <a:cs typeface="Tahoma"/>
              </a:rPr>
              <a:t>1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Gigabyte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(GB)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=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2</a:t>
            </a:r>
            <a:r>
              <a:rPr sz="1200" spc="-44" baseline="38194" dirty="0">
                <a:latin typeface="Tahoma"/>
                <a:cs typeface="Tahoma"/>
              </a:rPr>
              <a:t>30</a:t>
            </a:r>
            <a:r>
              <a:rPr sz="1200" spc="112" baseline="38194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=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1024</a:t>
            </a:r>
            <a:r>
              <a:rPr sz="1200" spc="114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MB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=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1024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*1024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KB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</a:pPr>
            <a:r>
              <a:rPr sz="1200" dirty="0">
                <a:latin typeface="Tahoma"/>
                <a:cs typeface="Tahoma"/>
              </a:rPr>
              <a:t>1</a:t>
            </a:r>
            <a:r>
              <a:rPr sz="1200" spc="-5" dirty="0">
                <a:latin typeface="Tahoma"/>
                <a:cs typeface="Tahoma"/>
              </a:rPr>
              <a:t> Terabyte (TB)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=</a:t>
            </a:r>
            <a:r>
              <a:rPr sz="1200" spc="-5" dirty="0">
                <a:latin typeface="Tahoma"/>
                <a:cs typeface="Tahoma"/>
              </a:rPr>
              <a:t> 2</a:t>
            </a:r>
            <a:r>
              <a:rPr sz="1200" spc="-7" baseline="38194" dirty="0">
                <a:latin typeface="Tahoma"/>
                <a:cs typeface="Tahoma"/>
              </a:rPr>
              <a:t>40</a:t>
            </a:r>
            <a:r>
              <a:rPr sz="1200" spc="-5" dirty="0">
                <a:latin typeface="Tahoma"/>
                <a:cs typeface="Tahoma"/>
              </a:rPr>
              <a:t>=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1024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GB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=</a:t>
            </a:r>
            <a:r>
              <a:rPr sz="1200" spc="-5" dirty="0">
                <a:latin typeface="Tahoma"/>
                <a:cs typeface="Tahoma"/>
              </a:rPr>
              <a:t> 1024</a:t>
            </a:r>
            <a:r>
              <a:rPr sz="1200" dirty="0">
                <a:latin typeface="Tahoma"/>
                <a:cs typeface="Tahoma"/>
              </a:rPr>
              <a:t> *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1024 </a:t>
            </a:r>
            <a:r>
              <a:rPr sz="1200" spc="-5" dirty="0">
                <a:latin typeface="Tahoma"/>
                <a:cs typeface="Tahoma"/>
              </a:rPr>
              <a:t>*1024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KB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</a:pPr>
            <a:r>
              <a:rPr sz="1200" dirty="0">
                <a:latin typeface="Tahoma"/>
                <a:cs typeface="Tahoma"/>
              </a:rPr>
              <a:t>1</a:t>
            </a:r>
            <a:r>
              <a:rPr sz="1200" spc="-5" dirty="0">
                <a:latin typeface="Tahoma"/>
                <a:cs typeface="Tahoma"/>
              </a:rPr>
              <a:t> Petabyte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(PB)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= 2</a:t>
            </a:r>
            <a:r>
              <a:rPr sz="1200" baseline="38194" dirty="0">
                <a:latin typeface="Tahoma"/>
                <a:cs typeface="Tahoma"/>
              </a:rPr>
              <a:t>50</a:t>
            </a:r>
            <a:r>
              <a:rPr sz="1200" dirty="0">
                <a:latin typeface="Tahoma"/>
                <a:cs typeface="Tahoma"/>
              </a:rPr>
              <a:t>=</a:t>
            </a:r>
            <a:r>
              <a:rPr sz="1200" spc="-5" dirty="0">
                <a:latin typeface="Tahoma"/>
                <a:cs typeface="Tahoma"/>
              </a:rPr>
              <a:t> 1024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TB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= 1024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* </a:t>
            </a:r>
            <a:r>
              <a:rPr sz="1200" spc="-5" dirty="0">
                <a:latin typeface="Tahoma"/>
                <a:cs typeface="Tahoma"/>
              </a:rPr>
              <a:t>1024</a:t>
            </a:r>
            <a:r>
              <a:rPr sz="1200" dirty="0">
                <a:latin typeface="Tahoma"/>
                <a:cs typeface="Tahoma"/>
              </a:rPr>
              <a:t> *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1024 *1024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KB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ahoma"/>
              <a:cs typeface="Tahoma"/>
            </a:endParaRPr>
          </a:p>
          <a:p>
            <a:pPr marL="76200" marR="31115" algn="just">
              <a:lnSpc>
                <a:spcPct val="100800"/>
              </a:lnSpc>
            </a:pPr>
            <a:r>
              <a:rPr sz="1200" dirty="0">
                <a:latin typeface="Tahoma"/>
                <a:cs typeface="Tahoma"/>
              </a:rPr>
              <a:t>Memory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logically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organized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linear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array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locations.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processor,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range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memory </a:t>
            </a:r>
            <a:r>
              <a:rPr sz="1200" spc="-5" dirty="0">
                <a:latin typeface="Tahoma"/>
                <a:cs typeface="Tahoma"/>
              </a:rPr>
              <a:t>addresses </a:t>
            </a:r>
            <a:r>
              <a:rPr sz="1200" dirty="0">
                <a:latin typeface="Tahoma"/>
                <a:cs typeface="Tahoma"/>
              </a:rPr>
              <a:t>is 0 </a:t>
            </a:r>
            <a:r>
              <a:rPr sz="1200" spc="-5" dirty="0">
                <a:latin typeface="Tahoma"/>
                <a:cs typeface="Tahoma"/>
              </a:rPr>
              <a:t>to the maximum </a:t>
            </a:r>
            <a:r>
              <a:rPr sz="1200" dirty="0">
                <a:latin typeface="Tahoma"/>
                <a:cs typeface="Tahoma"/>
              </a:rPr>
              <a:t>size </a:t>
            </a:r>
            <a:r>
              <a:rPr sz="1200" spc="-5" dirty="0">
                <a:latin typeface="Tahoma"/>
                <a:cs typeface="Tahoma"/>
              </a:rPr>
              <a:t>of </a:t>
            </a:r>
            <a:r>
              <a:rPr sz="1200" dirty="0">
                <a:latin typeface="Tahoma"/>
                <a:cs typeface="Tahoma"/>
              </a:rPr>
              <a:t>memory. 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Figure 1.8</a:t>
            </a:r>
            <a:r>
              <a:rPr sz="1200" spc="-5" dirty="0">
                <a:latin typeface="Tahoma"/>
                <a:cs typeface="Tahoma"/>
              </a:rPr>
              <a:t> shows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 organization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25" dirty="0">
                <a:latin typeface="Tahoma"/>
                <a:cs typeface="Tahoma"/>
              </a:rPr>
              <a:t>a16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MB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block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processor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with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32-bit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word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length.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225790"/>
            <a:ext cx="5896610" cy="1504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Figure</a:t>
            </a:r>
            <a:r>
              <a:rPr sz="1200" b="1" spc="-3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1.8</a:t>
            </a:r>
            <a:r>
              <a:rPr sz="1200" b="1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Organization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</a:pPr>
            <a:r>
              <a:rPr sz="1200" b="1" spc="-5" dirty="0">
                <a:latin typeface="Tahoma"/>
                <a:cs typeface="Tahoma"/>
              </a:rPr>
              <a:t>MEMORY</a:t>
            </a:r>
            <a:r>
              <a:rPr sz="1200" b="1" spc="-5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HIERARCHY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50">
              <a:latin typeface="Tahoma"/>
              <a:cs typeface="Tahoma"/>
            </a:endParaRPr>
          </a:p>
          <a:p>
            <a:pPr marL="12700" marR="5080" algn="just">
              <a:lnSpc>
                <a:spcPct val="96700"/>
              </a:lnSpc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2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229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characterized</a:t>
            </a:r>
            <a:r>
              <a:rPr sz="1200" spc="2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on</a:t>
            </a:r>
            <a:r>
              <a:rPr sz="1200" spc="2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basis</a:t>
            </a:r>
            <a:r>
              <a:rPr sz="1200" spc="229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2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two</a:t>
            </a:r>
            <a:r>
              <a:rPr sz="1200" spc="2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key</a:t>
            </a:r>
            <a:r>
              <a:rPr sz="1200" spc="229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factors—capacity</a:t>
            </a:r>
            <a:r>
              <a:rPr sz="1200" spc="229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2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access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time. </a:t>
            </a:r>
            <a:r>
              <a:rPr sz="1250" spc="-30" dirty="0">
                <a:latin typeface="Tahoma"/>
                <a:cs typeface="Tahoma"/>
              </a:rPr>
              <a:t>Capacity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amount </a:t>
            </a:r>
            <a:r>
              <a:rPr sz="1200" spc="-5" dirty="0">
                <a:latin typeface="Tahoma"/>
                <a:cs typeface="Tahoma"/>
              </a:rPr>
              <a:t>of information </a:t>
            </a:r>
            <a:r>
              <a:rPr sz="1200" dirty="0">
                <a:latin typeface="Tahoma"/>
                <a:cs typeface="Tahoma"/>
              </a:rPr>
              <a:t>(in </a:t>
            </a:r>
            <a:r>
              <a:rPr sz="1200" spc="-5" dirty="0">
                <a:latin typeface="Tahoma"/>
                <a:cs typeface="Tahoma"/>
              </a:rPr>
              <a:t>bits) that </a:t>
            </a:r>
            <a:r>
              <a:rPr sz="1200" dirty="0">
                <a:latin typeface="Tahoma"/>
                <a:cs typeface="Tahoma"/>
              </a:rPr>
              <a:t>a memory </a:t>
            </a:r>
            <a:r>
              <a:rPr sz="1200" spc="-5" dirty="0">
                <a:latin typeface="Tahoma"/>
                <a:cs typeface="Tahoma"/>
              </a:rPr>
              <a:t>can store. </a:t>
            </a:r>
            <a:r>
              <a:rPr sz="1250" spc="-25" dirty="0">
                <a:latin typeface="Tahoma"/>
                <a:cs typeface="Tahoma"/>
              </a:rPr>
              <a:t>Access </a:t>
            </a:r>
            <a:r>
              <a:rPr sz="1250" spc="-20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time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the time interval between the read/ write </a:t>
            </a:r>
            <a:r>
              <a:rPr sz="1200" dirty="0">
                <a:latin typeface="Tahoma"/>
                <a:cs typeface="Tahoma"/>
              </a:rPr>
              <a:t>request </a:t>
            </a:r>
            <a:r>
              <a:rPr sz="1200" spc="-5" dirty="0">
                <a:latin typeface="Tahoma"/>
                <a:cs typeface="Tahoma"/>
              </a:rPr>
              <a:t>and the availability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data.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lesser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access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time,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faster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speed</a:t>
            </a:r>
            <a:r>
              <a:rPr sz="1250" spc="110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of</a:t>
            </a:r>
            <a:r>
              <a:rPr sz="1250" spc="110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memory</a:t>
            </a:r>
            <a:r>
              <a:rPr sz="1200" spc="-30" dirty="0">
                <a:latin typeface="Tahoma"/>
                <a:cs typeface="Tahoma"/>
              </a:rPr>
              <a:t>.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Ideally,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we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want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5476240"/>
            <a:ext cx="5809615" cy="24286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41641"/>
            <a:ext cx="5967730" cy="80962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74295">
              <a:lnSpc>
                <a:spcPct val="100000"/>
              </a:lnSpc>
              <a:spcBef>
                <a:spcPts val="115"/>
              </a:spcBef>
            </a:pPr>
            <a:r>
              <a:rPr sz="1200" dirty="0">
                <a:latin typeface="Tahoma"/>
                <a:cs typeface="Tahoma"/>
              </a:rPr>
              <a:t>memory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with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fastest</a:t>
            </a:r>
            <a:r>
              <a:rPr sz="1250" spc="55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speed</a:t>
            </a:r>
            <a:r>
              <a:rPr sz="1250" spc="60" dirty="0">
                <a:latin typeface="Tahoma"/>
                <a:cs typeface="Tahoma"/>
              </a:rPr>
              <a:t> </a:t>
            </a:r>
            <a:r>
              <a:rPr sz="1250" spc="-35" dirty="0">
                <a:latin typeface="Tahoma"/>
                <a:cs typeface="Tahoma"/>
              </a:rPr>
              <a:t>and</a:t>
            </a:r>
            <a:r>
              <a:rPr sz="1250" spc="60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largest</a:t>
            </a:r>
            <a:r>
              <a:rPr sz="1250" spc="65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capacity</a:t>
            </a:r>
            <a:r>
              <a:rPr sz="1200" spc="-25" dirty="0">
                <a:latin typeface="Tahoma"/>
                <a:cs typeface="Tahoma"/>
              </a:rPr>
              <a:t>.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However,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cost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fast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very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high.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dirty="0">
                <a:latin typeface="Tahoma"/>
                <a:cs typeface="Tahoma"/>
              </a:rPr>
              <a:t> uses a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hierarchy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1699"/>
              </a:lnSpc>
              <a:spcBef>
                <a:spcPts val="290"/>
              </a:spcBef>
            </a:pPr>
            <a:r>
              <a:rPr sz="1200" dirty="0">
                <a:latin typeface="Tahoma"/>
                <a:cs typeface="Tahoma"/>
              </a:rPr>
              <a:t>memory</a:t>
            </a:r>
            <a:r>
              <a:rPr sz="1200" spc="-5" dirty="0">
                <a:latin typeface="Tahoma"/>
                <a:cs typeface="Tahoma"/>
              </a:rPr>
              <a:t> that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organized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manner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enable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fastest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speed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largest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capacity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memory.The </a:t>
            </a:r>
            <a:r>
              <a:rPr sz="1200" spc="-5" dirty="0">
                <a:latin typeface="Tahoma"/>
                <a:cs typeface="Tahoma"/>
              </a:rPr>
              <a:t>hierarchy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different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types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shown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Figure</a:t>
            </a:r>
            <a:r>
              <a:rPr sz="1200" u="sng" spc="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 </a:t>
            </a:r>
            <a:r>
              <a:rPr sz="1200" u="sng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1.9</a:t>
            </a:r>
            <a:r>
              <a:rPr sz="1200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076571"/>
            <a:ext cx="5968365" cy="4677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Figure</a:t>
            </a:r>
            <a:r>
              <a:rPr sz="1200" b="1" spc="-4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1.9</a:t>
            </a:r>
            <a:r>
              <a:rPr sz="1200" b="1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-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hierarchy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ahoma"/>
              <a:cs typeface="Tahoma"/>
            </a:endParaRPr>
          </a:p>
          <a:p>
            <a:pPr marL="12700" marR="71120" algn="just">
              <a:lnSpc>
                <a:spcPct val="100400"/>
              </a:lnSpc>
            </a:pPr>
            <a:r>
              <a:rPr sz="1200" spc="-5" dirty="0">
                <a:latin typeface="Tahoma"/>
                <a:cs typeface="Tahoma"/>
              </a:rPr>
              <a:t>The internal </a:t>
            </a:r>
            <a:r>
              <a:rPr sz="1200" dirty="0">
                <a:latin typeface="Tahoma"/>
                <a:cs typeface="Tahoma"/>
              </a:rPr>
              <a:t>memory </a:t>
            </a:r>
            <a:r>
              <a:rPr sz="1200" spc="-5" dirty="0">
                <a:latin typeface="Tahoma"/>
                <a:cs typeface="Tahoma"/>
              </a:rPr>
              <a:t>and external </a:t>
            </a:r>
            <a:r>
              <a:rPr sz="1200" dirty="0">
                <a:latin typeface="Tahoma"/>
                <a:cs typeface="Tahoma"/>
              </a:rPr>
              <a:t>memory </a:t>
            </a:r>
            <a:r>
              <a:rPr sz="1200" spc="-5" dirty="0">
                <a:latin typeface="Tahoma"/>
                <a:cs typeface="Tahoma"/>
              </a:rPr>
              <a:t>are the two broad categories </a:t>
            </a:r>
            <a:r>
              <a:rPr sz="1200" dirty="0">
                <a:latin typeface="Tahoma"/>
                <a:cs typeface="Tahoma"/>
              </a:rPr>
              <a:t>of memory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used in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 The internal </a:t>
            </a:r>
            <a:r>
              <a:rPr sz="1200" dirty="0">
                <a:latin typeface="Tahoma"/>
                <a:cs typeface="Tahoma"/>
              </a:rPr>
              <a:t>memory </a:t>
            </a:r>
            <a:r>
              <a:rPr sz="1200" spc="-5" dirty="0">
                <a:latin typeface="Tahoma"/>
                <a:cs typeface="Tahoma"/>
              </a:rPr>
              <a:t>consists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CPU registers, </a:t>
            </a:r>
            <a:r>
              <a:rPr sz="1200" spc="-10" dirty="0">
                <a:latin typeface="Tahoma"/>
                <a:cs typeface="Tahoma"/>
              </a:rPr>
              <a:t>cache 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 </a:t>
            </a:r>
            <a:r>
              <a:rPr sz="1200" spc="-5" dirty="0">
                <a:latin typeface="Tahoma"/>
                <a:cs typeface="Tahoma"/>
              </a:rPr>
              <a:t>and primary </a:t>
            </a:r>
            <a:r>
              <a:rPr sz="1200" dirty="0">
                <a:latin typeface="Tahoma"/>
                <a:cs typeface="Tahoma"/>
              </a:rPr>
              <a:t>memory. </a:t>
            </a:r>
            <a:r>
              <a:rPr sz="1200" spc="-5" dirty="0">
                <a:latin typeface="Tahoma"/>
                <a:cs typeface="Tahoma"/>
              </a:rPr>
              <a:t>The internal </a:t>
            </a:r>
            <a:r>
              <a:rPr sz="1200" dirty="0">
                <a:latin typeface="Tahoma"/>
                <a:cs typeface="Tahoma"/>
              </a:rPr>
              <a:t>memory is </a:t>
            </a:r>
            <a:r>
              <a:rPr sz="1200" spc="-5" dirty="0">
                <a:latin typeface="Tahoma"/>
                <a:cs typeface="Tahoma"/>
              </a:rPr>
              <a:t>used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CPU </a:t>
            </a:r>
            <a:r>
              <a:rPr sz="1200" spc="-5" dirty="0">
                <a:latin typeface="Tahoma"/>
                <a:cs typeface="Tahoma"/>
              </a:rPr>
              <a:t>to </a:t>
            </a:r>
            <a:r>
              <a:rPr sz="1200" dirty="0">
                <a:latin typeface="Tahoma"/>
                <a:cs typeface="Tahoma"/>
              </a:rPr>
              <a:t>perform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computing tasks. The external </a:t>
            </a:r>
            <a:r>
              <a:rPr sz="1200" dirty="0">
                <a:latin typeface="Tahoma"/>
                <a:cs typeface="Tahoma"/>
              </a:rPr>
              <a:t>memory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also called the secondary </a:t>
            </a:r>
            <a:r>
              <a:rPr sz="1200" dirty="0">
                <a:latin typeface="Tahoma"/>
                <a:cs typeface="Tahoma"/>
              </a:rPr>
              <a:t>memory. The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secondary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used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large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amount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data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software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  <a:spcBef>
                <a:spcPts val="1225"/>
              </a:spcBef>
            </a:pPr>
            <a:r>
              <a:rPr sz="1250" b="1" i="1" spc="-105" dirty="0">
                <a:latin typeface="Verdana"/>
                <a:cs typeface="Verdana"/>
              </a:rPr>
              <a:t>C</a:t>
            </a:r>
            <a:r>
              <a:rPr sz="1250" b="1" i="1" spc="-110" dirty="0">
                <a:latin typeface="Verdana"/>
                <a:cs typeface="Verdana"/>
              </a:rPr>
              <a:t>ac</a:t>
            </a:r>
            <a:r>
              <a:rPr sz="1250" b="1" i="1" spc="-130" dirty="0">
                <a:latin typeface="Verdana"/>
                <a:cs typeface="Verdana"/>
              </a:rPr>
              <a:t>h</a:t>
            </a:r>
            <a:r>
              <a:rPr sz="1250" b="1" i="1" spc="-120" dirty="0">
                <a:latin typeface="Verdana"/>
                <a:cs typeface="Verdana"/>
              </a:rPr>
              <a:t>e</a:t>
            </a:r>
            <a:r>
              <a:rPr sz="1250" b="1" i="1" spc="-135" dirty="0">
                <a:latin typeface="Verdana"/>
                <a:cs typeface="Verdana"/>
              </a:rPr>
              <a:t> </a:t>
            </a:r>
            <a:r>
              <a:rPr sz="1250" b="1" i="1" spc="-145" dirty="0">
                <a:latin typeface="Verdana"/>
                <a:cs typeface="Verdana"/>
              </a:rPr>
              <a:t>M</a:t>
            </a:r>
            <a:r>
              <a:rPr sz="1250" b="1" i="1" spc="-105" dirty="0">
                <a:latin typeface="Verdana"/>
                <a:cs typeface="Verdana"/>
              </a:rPr>
              <a:t>e</a:t>
            </a:r>
            <a:r>
              <a:rPr sz="1250" b="1" i="1" spc="-185" dirty="0">
                <a:latin typeface="Verdana"/>
                <a:cs typeface="Verdana"/>
              </a:rPr>
              <a:t>m</a:t>
            </a:r>
            <a:r>
              <a:rPr sz="1250" b="1" i="1" spc="-120" dirty="0">
                <a:latin typeface="Verdana"/>
                <a:cs typeface="Verdana"/>
              </a:rPr>
              <a:t>o</a:t>
            </a:r>
            <a:r>
              <a:rPr sz="1250" b="1" i="1" spc="-110" dirty="0">
                <a:latin typeface="Verdana"/>
                <a:cs typeface="Verdana"/>
              </a:rPr>
              <a:t>r</a:t>
            </a:r>
            <a:r>
              <a:rPr sz="1250" b="1" i="1" spc="-125" dirty="0">
                <a:latin typeface="Verdana"/>
                <a:cs typeface="Verdana"/>
              </a:rPr>
              <a:t>y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Verdana"/>
              <a:cs typeface="Verdana"/>
            </a:endParaRPr>
          </a:p>
          <a:p>
            <a:pPr marL="469265" marR="53975" indent="-228600" algn="just">
              <a:lnSpc>
                <a:spcPct val="100499"/>
              </a:lnSpc>
              <a:spcBef>
                <a:spcPts val="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The data </a:t>
            </a:r>
            <a:r>
              <a:rPr sz="1200" spc="-10" dirty="0">
                <a:latin typeface="Tahoma"/>
                <a:cs typeface="Tahoma"/>
              </a:rPr>
              <a:t>and instructions </a:t>
            </a:r>
            <a:r>
              <a:rPr sz="1200" spc="-5" dirty="0">
                <a:latin typeface="Tahoma"/>
                <a:cs typeface="Tahoma"/>
              </a:rPr>
              <a:t>that </a:t>
            </a:r>
            <a:r>
              <a:rPr sz="1200" spc="-10" dirty="0">
                <a:latin typeface="Tahoma"/>
                <a:cs typeface="Tahoma"/>
              </a:rPr>
              <a:t>are required </a:t>
            </a:r>
            <a:r>
              <a:rPr sz="1200" spc="-5" dirty="0">
                <a:latin typeface="Tahoma"/>
                <a:cs typeface="Tahoma"/>
              </a:rPr>
              <a:t>during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processing of data </a:t>
            </a:r>
            <a:r>
              <a:rPr sz="1200" spc="-10" dirty="0">
                <a:latin typeface="Tahoma"/>
                <a:cs typeface="Tahoma"/>
              </a:rPr>
              <a:t>are </a:t>
            </a:r>
            <a:r>
              <a:rPr sz="1200" spc="-5" dirty="0">
                <a:latin typeface="Tahoma"/>
                <a:cs typeface="Tahoma"/>
              </a:rPr>
              <a:t> brought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from 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secondary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storage</a:t>
            </a:r>
            <a:r>
              <a:rPr sz="1200" dirty="0">
                <a:latin typeface="Tahoma"/>
                <a:cs typeface="Tahoma"/>
              </a:rPr>
              <a:t> devices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stored</a:t>
            </a:r>
            <a:r>
              <a:rPr sz="1200" dirty="0">
                <a:latin typeface="Tahoma"/>
                <a:cs typeface="Tahoma"/>
              </a:rPr>
              <a:t> in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RAM.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processing, </a:t>
            </a:r>
            <a:r>
              <a:rPr sz="1200" dirty="0">
                <a:latin typeface="Tahoma"/>
                <a:cs typeface="Tahoma"/>
              </a:rPr>
              <a:t>it is required </a:t>
            </a:r>
            <a:r>
              <a:rPr sz="1200" spc="-5" dirty="0">
                <a:latin typeface="Tahoma"/>
                <a:cs typeface="Tahoma"/>
              </a:rPr>
              <a:t>that the data </a:t>
            </a:r>
            <a:r>
              <a:rPr sz="1200" spc="-10" dirty="0">
                <a:latin typeface="Tahoma"/>
                <a:cs typeface="Tahoma"/>
              </a:rPr>
              <a:t>and instructions are accessed </a:t>
            </a:r>
            <a:r>
              <a:rPr sz="1200" spc="-5" dirty="0">
                <a:latin typeface="Tahoma"/>
                <a:cs typeface="Tahoma"/>
              </a:rPr>
              <a:t>from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RAM </a:t>
            </a:r>
            <a:r>
              <a:rPr sz="1200" spc="-5" dirty="0">
                <a:latin typeface="Tahoma"/>
                <a:cs typeface="Tahoma"/>
              </a:rPr>
              <a:t>and stored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registers.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spc="10" dirty="0">
                <a:latin typeface="Tahoma"/>
                <a:cs typeface="Tahoma"/>
              </a:rPr>
              <a:t>timetaken </a:t>
            </a:r>
            <a:r>
              <a:rPr sz="1200" spc="-5" dirty="0">
                <a:latin typeface="Tahoma"/>
                <a:cs typeface="Tahoma"/>
              </a:rPr>
              <a:t>to </a:t>
            </a:r>
            <a:r>
              <a:rPr sz="1200" dirty="0">
                <a:latin typeface="Tahoma"/>
                <a:cs typeface="Tahoma"/>
              </a:rPr>
              <a:t>move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data </a:t>
            </a:r>
            <a:r>
              <a:rPr sz="1200" spc="-5" dirty="0">
                <a:latin typeface="Tahoma"/>
                <a:cs typeface="Tahoma"/>
              </a:rPr>
              <a:t>between </a:t>
            </a:r>
            <a:r>
              <a:rPr sz="1200" dirty="0">
                <a:latin typeface="Tahoma"/>
                <a:cs typeface="Tahoma"/>
              </a:rPr>
              <a:t>RAM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CPU </a:t>
            </a:r>
            <a:r>
              <a:rPr sz="1200" spc="-5" dirty="0">
                <a:latin typeface="Tahoma"/>
                <a:cs typeface="Tahoma"/>
              </a:rPr>
              <a:t>registers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10" dirty="0">
                <a:latin typeface="Tahoma"/>
                <a:cs typeface="Tahoma"/>
              </a:rPr>
              <a:t>large. </a:t>
            </a:r>
            <a:r>
              <a:rPr sz="1200" spc="-5" dirty="0">
                <a:latin typeface="Tahoma"/>
                <a:cs typeface="Tahoma"/>
              </a:rPr>
              <a:t>This affects the speed of </a:t>
            </a:r>
            <a:r>
              <a:rPr sz="1200" spc="-10" dirty="0">
                <a:latin typeface="Tahoma"/>
                <a:cs typeface="Tahoma"/>
              </a:rPr>
              <a:t>processing of computer,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results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decreasing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performance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CPU.</a:t>
            </a:r>
            <a:endParaRPr sz="1200">
              <a:latin typeface="Tahoma"/>
              <a:cs typeface="Tahoma"/>
            </a:endParaRPr>
          </a:p>
          <a:p>
            <a:pPr marL="469265" marR="213360" indent="-228600" algn="just">
              <a:lnSpc>
                <a:spcPts val="1430"/>
              </a:lnSpc>
              <a:spcBef>
                <a:spcPts val="8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spc="-10" dirty="0">
                <a:latin typeface="Tahoma"/>
                <a:cs typeface="Tahoma"/>
              </a:rPr>
              <a:t>Cache memory is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10" dirty="0">
                <a:latin typeface="Tahoma"/>
                <a:cs typeface="Tahoma"/>
              </a:rPr>
              <a:t>very </a:t>
            </a:r>
            <a:r>
              <a:rPr sz="1200" spc="-5" dirty="0">
                <a:latin typeface="Tahoma"/>
                <a:cs typeface="Tahoma"/>
              </a:rPr>
              <a:t>high </a:t>
            </a:r>
            <a:r>
              <a:rPr sz="1200" spc="-10" dirty="0">
                <a:latin typeface="Tahoma"/>
                <a:cs typeface="Tahoma"/>
              </a:rPr>
              <a:t>speed </a:t>
            </a:r>
            <a:r>
              <a:rPr sz="1200" spc="-5" dirty="0">
                <a:latin typeface="Tahoma"/>
                <a:cs typeface="Tahoma"/>
              </a:rPr>
              <a:t>memory placed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between </a:t>
            </a:r>
            <a:r>
              <a:rPr sz="1200" dirty="0">
                <a:latin typeface="Tahoma"/>
                <a:cs typeface="Tahoma"/>
              </a:rPr>
              <a:t>RAM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CPU.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Cachememory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increases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speed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processing.</a:t>
            </a:r>
            <a:endParaRPr sz="1200">
              <a:latin typeface="Tahoma"/>
              <a:cs typeface="Tahoma"/>
            </a:endParaRPr>
          </a:p>
          <a:p>
            <a:pPr marL="469265" marR="5080" indent="-228600" algn="just">
              <a:lnSpc>
                <a:spcPct val="101400"/>
              </a:lnSpc>
              <a:spcBef>
                <a:spcPts val="24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Cache </a:t>
            </a:r>
            <a:r>
              <a:rPr sz="1200" dirty="0">
                <a:latin typeface="Tahoma"/>
                <a:cs typeface="Tahoma"/>
              </a:rPr>
              <a:t>memory is a </a:t>
            </a:r>
            <a:r>
              <a:rPr sz="1200" spc="-5" dirty="0">
                <a:latin typeface="Tahoma"/>
                <a:cs typeface="Tahoma"/>
              </a:rPr>
              <a:t>storage </a:t>
            </a:r>
            <a:r>
              <a:rPr sz="1200" dirty="0">
                <a:latin typeface="Tahoma"/>
                <a:cs typeface="Tahoma"/>
              </a:rPr>
              <a:t>buffer </a:t>
            </a:r>
            <a:r>
              <a:rPr sz="1200" spc="-5" dirty="0">
                <a:latin typeface="Tahoma"/>
                <a:cs typeface="Tahoma"/>
              </a:rPr>
              <a:t>that </a:t>
            </a:r>
            <a:r>
              <a:rPr sz="1200" dirty="0">
                <a:latin typeface="Tahoma"/>
                <a:cs typeface="Tahoma"/>
              </a:rPr>
              <a:t>stores </a:t>
            </a:r>
            <a:r>
              <a:rPr sz="1200" spc="-5" dirty="0">
                <a:latin typeface="Tahoma"/>
                <a:cs typeface="Tahoma"/>
              </a:rPr>
              <a:t>the data that </a:t>
            </a:r>
            <a:r>
              <a:rPr sz="1200" dirty="0">
                <a:latin typeface="Tahoma"/>
                <a:cs typeface="Tahoma"/>
              </a:rPr>
              <a:t>is used more </a:t>
            </a:r>
            <a:r>
              <a:rPr sz="1200" spc="-5" dirty="0">
                <a:latin typeface="Tahoma"/>
                <a:cs typeface="Tahoma"/>
              </a:rPr>
              <a:t>often,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temporarily, and makes them available </a:t>
            </a:r>
            <a:r>
              <a:rPr sz="1200" spc="-5" dirty="0">
                <a:latin typeface="Tahoma"/>
                <a:cs typeface="Tahoma"/>
              </a:rPr>
              <a:t>to </a:t>
            </a:r>
            <a:r>
              <a:rPr sz="1200" spc="-10" dirty="0">
                <a:latin typeface="Tahoma"/>
                <a:cs typeface="Tahoma"/>
              </a:rPr>
              <a:t>CPU </a:t>
            </a:r>
            <a:r>
              <a:rPr sz="1200" spc="-5" dirty="0">
                <a:latin typeface="Tahoma"/>
                <a:cs typeface="Tahoma"/>
              </a:rPr>
              <a:t>at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10" dirty="0">
                <a:latin typeface="Tahoma"/>
                <a:cs typeface="Tahoma"/>
              </a:rPr>
              <a:t>fast rate. During </a:t>
            </a:r>
            <a:r>
              <a:rPr sz="1200" spc="-5" dirty="0">
                <a:latin typeface="Tahoma"/>
                <a:cs typeface="Tahoma"/>
              </a:rPr>
              <a:t>processing, </a:t>
            </a:r>
            <a:r>
              <a:rPr sz="1200" dirty="0">
                <a:latin typeface="Tahoma"/>
                <a:cs typeface="Tahoma"/>
              </a:rPr>
              <a:t> CPU </a:t>
            </a:r>
            <a:r>
              <a:rPr sz="1200" spc="-5" dirty="0">
                <a:latin typeface="Tahoma"/>
                <a:cs typeface="Tahoma"/>
              </a:rPr>
              <a:t>first checks cache for the required data. If </a:t>
            </a:r>
            <a:r>
              <a:rPr sz="1200" dirty="0">
                <a:latin typeface="Tahoma"/>
                <a:cs typeface="Tahoma"/>
              </a:rPr>
              <a:t>data is not </a:t>
            </a:r>
            <a:r>
              <a:rPr sz="1200" spc="-5" dirty="0">
                <a:latin typeface="Tahoma"/>
                <a:cs typeface="Tahoma"/>
              </a:rPr>
              <a:t>found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cache, then </a:t>
            </a:r>
            <a:r>
              <a:rPr sz="1200" dirty="0">
                <a:latin typeface="Tahoma"/>
                <a:cs typeface="Tahoma"/>
              </a:rPr>
              <a:t>it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looks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theRAM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data.</a:t>
            </a:r>
            <a:endParaRPr sz="1200">
              <a:latin typeface="Tahoma"/>
              <a:cs typeface="Tahoma"/>
            </a:endParaRPr>
          </a:p>
          <a:p>
            <a:pPr marL="469265" marR="33020" indent="-228600" algn="just">
              <a:lnSpc>
                <a:spcPct val="100000"/>
              </a:lnSpc>
              <a:spcBef>
                <a:spcPts val="2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To </a:t>
            </a:r>
            <a:r>
              <a:rPr sz="1200" spc="-10" dirty="0">
                <a:latin typeface="Tahoma"/>
                <a:cs typeface="Tahoma"/>
              </a:rPr>
              <a:t>access the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cache</a:t>
            </a:r>
            <a:r>
              <a:rPr sz="1200" spc="-5" dirty="0">
                <a:latin typeface="Tahoma"/>
                <a:cs typeface="Tahoma"/>
              </a:rPr>
              <a:t> memory,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CPU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does </a:t>
            </a:r>
            <a:r>
              <a:rPr sz="1200" spc="-5" dirty="0">
                <a:latin typeface="Tahoma"/>
                <a:cs typeface="Tahoma"/>
              </a:rPr>
              <a:t>not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have to </a:t>
            </a:r>
            <a:r>
              <a:rPr sz="1200" spc="-10" dirty="0">
                <a:latin typeface="Tahoma"/>
                <a:cs typeface="Tahoma"/>
              </a:rPr>
              <a:t>use</a:t>
            </a:r>
            <a:r>
              <a:rPr sz="1200" spc="35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the motherboard‘s </a:t>
            </a:r>
            <a:r>
              <a:rPr sz="1200" spc="-5" dirty="0">
                <a:latin typeface="Tahoma"/>
                <a:cs typeface="Tahoma"/>
              </a:rPr>
              <a:t> system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bus</a:t>
            </a:r>
            <a:r>
              <a:rPr sz="1200" spc="-11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fordata</a:t>
            </a:r>
            <a:r>
              <a:rPr sz="1200" spc="-5" dirty="0">
                <a:latin typeface="Tahoma"/>
                <a:cs typeface="Tahoma"/>
              </a:rPr>
              <a:t> transfer. </a:t>
            </a:r>
            <a:r>
              <a:rPr sz="1200" spc="-10" dirty="0">
                <a:latin typeface="Tahoma"/>
                <a:cs typeface="Tahoma"/>
              </a:rPr>
              <a:t>(The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data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transfer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speed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slows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motherboard‘s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827529"/>
            <a:ext cx="5000625" cy="312381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9153" y="849883"/>
            <a:ext cx="54787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capability,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when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data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is</a:t>
            </a:r>
            <a:r>
              <a:rPr sz="1200" spc="-1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passed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through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system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bus.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CPU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can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process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at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much</a:t>
            </a:r>
            <a:r>
              <a:rPr sz="1200" spc="-5" dirty="0">
                <a:latin typeface="Tahoma"/>
                <a:cs typeface="Tahoma"/>
              </a:rPr>
              <a:t> faster </a:t>
            </a:r>
            <a:r>
              <a:rPr sz="1200" spc="-10" dirty="0">
                <a:latin typeface="Tahoma"/>
                <a:cs typeface="Tahoma"/>
              </a:rPr>
              <a:t>rate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by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avoiding 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system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bus.)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8496" y="3040126"/>
            <a:ext cx="5817870" cy="671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algn="just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Figure</a:t>
            </a:r>
            <a:r>
              <a:rPr sz="1200" b="1" spc="-30" dirty="0">
                <a:latin typeface="Tahoma"/>
                <a:cs typeface="Tahoma"/>
              </a:rPr>
              <a:t> </a:t>
            </a:r>
            <a:r>
              <a:rPr sz="1200" b="1" spc="-10" dirty="0">
                <a:latin typeface="Tahoma"/>
                <a:cs typeface="Tahoma"/>
              </a:rPr>
              <a:t>1.10</a:t>
            </a:r>
            <a:r>
              <a:rPr sz="1200" b="1" spc="3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Illustration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cache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ahoma"/>
              <a:cs typeface="Tahoma"/>
            </a:endParaRPr>
          </a:p>
          <a:p>
            <a:pPr marL="342900" marR="23495" indent="-228600" algn="just">
              <a:lnSpc>
                <a:spcPct val="100600"/>
              </a:lnSpc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spc="-15" dirty="0">
                <a:latin typeface="Tahoma"/>
                <a:cs typeface="Tahoma"/>
              </a:rPr>
              <a:t>Cache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memory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is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built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into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processor,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and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may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also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be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located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next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it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spc="-20" dirty="0">
                <a:latin typeface="Tahoma"/>
                <a:cs typeface="Tahoma"/>
              </a:rPr>
              <a:t>on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ep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2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-1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chi</a:t>
            </a:r>
            <a:r>
              <a:rPr sz="1200" dirty="0">
                <a:latin typeface="Tahoma"/>
                <a:cs typeface="Tahoma"/>
              </a:rPr>
              <a:t>p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bet</a:t>
            </a:r>
            <a:r>
              <a:rPr sz="1200" spc="-10" dirty="0">
                <a:latin typeface="Tahoma"/>
                <a:cs typeface="Tahoma"/>
              </a:rPr>
              <a:t>we</a:t>
            </a:r>
            <a:r>
              <a:rPr sz="1200" dirty="0">
                <a:latin typeface="Tahoma"/>
                <a:cs typeface="Tahoma"/>
              </a:rPr>
              <a:t>en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he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</a:t>
            </a:r>
            <a:r>
              <a:rPr sz="1200" spc="-15" dirty="0">
                <a:latin typeface="Tahoma"/>
                <a:cs typeface="Tahoma"/>
              </a:rPr>
              <a:t>P</a:t>
            </a:r>
            <a:r>
              <a:rPr sz="1200" dirty="0">
                <a:latin typeface="Tahoma"/>
                <a:cs typeface="Tahoma"/>
              </a:rPr>
              <a:t>U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nd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RAM.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ch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built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into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he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CPU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faster  than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separate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cache,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running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speed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microprocessor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itself.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However,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separate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cache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roughly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twice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fast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RAM.</a:t>
            </a:r>
            <a:endParaRPr sz="1200">
              <a:latin typeface="Tahoma"/>
              <a:cs typeface="Tahoma"/>
            </a:endParaRPr>
          </a:p>
          <a:p>
            <a:pPr marL="342900" marR="14604" indent="-228600" algn="just">
              <a:lnSpc>
                <a:spcPts val="1450"/>
              </a:lnSpc>
              <a:spcBef>
                <a:spcPts val="40"/>
              </a:spcBef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spc="-5" dirty="0">
                <a:latin typeface="Tahoma"/>
                <a:cs typeface="Tahoma"/>
              </a:rPr>
              <a:t>The CPU </a:t>
            </a:r>
            <a:r>
              <a:rPr sz="1200" spc="-10" dirty="0">
                <a:latin typeface="Tahoma"/>
                <a:cs typeface="Tahoma"/>
              </a:rPr>
              <a:t>has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10" dirty="0">
                <a:latin typeface="Tahoma"/>
                <a:cs typeface="Tahoma"/>
              </a:rPr>
              <a:t>built-in </a:t>
            </a:r>
            <a:r>
              <a:rPr sz="1250" spc="-30" dirty="0">
                <a:latin typeface="Tahoma"/>
                <a:cs typeface="Tahoma"/>
              </a:rPr>
              <a:t>Level 1 (L1) </a:t>
            </a:r>
            <a:r>
              <a:rPr sz="1200" spc="-10" dirty="0">
                <a:latin typeface="Tahoma"/>
                <a:cs typeface="Tahoma"/>
              </a:rPr>
              <a:t>cache and </a:t>
            </a:r>
            <a:r>
              <a:rPr sz="1250" spc="-35" dirty="0">
                <a:latin typeface="Tahoma"/>
                <a:cs typeface="Tahoma"/>
              </a:rPr>
              <a:t>Level2 (L2) </a:t>
            </a:r>
            <a:r>
              <a:rPr sz="1200" spc="-10" dirty="0">
                <a:latin typeface="Tahoma"/>
                <a:cs typeface="Tahoma"/>
              </a:rPr>
              <a:t>cache, </a:t>
            </a:r>
            <a:r>
              <a:rPr sz="1200" spc="-5" dirty="0">
                <a:latin typeface="Tahoma"/>
                <a:cs typeface="Tahoma"/>
              </a:rPr>
              <a:t>as shown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Figure </a:t>
            </a:r>
            <a:r>
              <a:rPr sz="1200" u="sng" spc="-80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1.10</a:t>
            </a:r>
            <a:r>
              <a:rPr sz="1200" spc="-80" dirty="0">
                <a:latin typeface="Tahoma"/>
                <a:cs typeface="Tahoma"/>
              </a:rPr>
              <a:t>. </a:t>
            </a:r>
            <a:r>
              <a:rPr sz="1200" spc="-5" dirty="0">
                <a:latin typeface="Tahoma"/>
                <a:cs typeface="Tahoma"/>
              </a:rPr>
              <a:t>In addition to the built-in </a:t>
            </a:r>
            <a:r>
              <a:rPr sz="1200" dirty="0">
                <a:latin typeface="Tahoma"/>
                <a:cs typeface="Tahoma"/>
              </a:rPr>
              <a:t>L1 and L2 </a:t>
            </a:r>
            <a:r>
              <a:rPr sz="1200" spc="-5" dirty="0">
                <a:latin typeface="Tahoma"/>
                <a:cs typeface="Tahoma"/>
              </a:rPr>
              <a:t>cache, </a:t>
            </a:r>
            <a:r>
              <a:rPr sz="1200" dirty="0">
                <a:latin typeface="Tahoma"/>
                <a:cs typeface="Tahoma"/>
              </a:rPr>
              <a:t>some </a:t>
            </a:r>
            <a:r>
              <a:rPr sz="1200" spc="-5" dirty="0">
                <a:latin typeface="Tahoma"/>
                <a:cs typeface="Tahoma"/>
              </a:rPr>
              <a:t>CPUs have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separate</a:t>
            </a:r>
            <a:r>
              <a:rPr sz="1200" spc="2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cache</a:t>
            </a:r>
            <a:r>
              <a:rPr sz="1200" spc="2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chip</a:t>
            </a:r>
            <a:r>
              <a:rPr sz="1200" spc="2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on</a:t>
            </a:r>
            <a:r>
              <a:rPr sz="1200" spc="2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motherboard.</a:t>
            </a:r>
            <a:r>
              <a:rPr sz="1200" spc="2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This</a:t>
            </a:r>
            <a:r>
              <a:rPr sz="1200" spc="3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cache</a:t>
            </a:r>
            <a:r>
              <a:rPr sz="1200" spc="30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on</a:t>
            </a:r>
            <a:r>
              <a:rPr sz="1200" spc="2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motherboard</a:t>
            </a:r>
            <a:r>
              <a:rPr sz="1200" spc="2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endParaRPr sz="1200">
              <a:latin typeface="Tahoma"/>
              <a:cs typeface="Tahoma"/>
            </a:endParaRPr>
          </a:p>
          <a:p>
            <a:pPr marL="342900" marR="15875" algn="just">
              <a:lnSpc>
                <a:spcPts val="1440"/>
              </a:lnSpc>
              <a:spcBef>
                <a:spcPts val="15"/>
              </a:spcBef>
            </a:pPr>
            <a:r>
              <a:rPr sz="1200" spc="-5" dirty="0">
                <a:latin typeface="Tahoma"/>
                <a:cs typeface="Tahoma"/>
              </a:rPr>
              <a:t>called </a:t>
            </a:r>
            <a:r>
              <a:rPr sz="1250" spc="-25" dirty="0">
                <a:latin typeface="Tahoma"/>
                <a:cs typeface="Tahoma"/>
              </a:rPr>
              <a:t>Level </a:t>
            </a:r>
            <a:r>
              <a:rPr sz="1250" spc="-30" dirty="0">
                <a:latin typeface="Tahoma"/>
                <a:cs typeface="Tahoma"/>
              </a:rPr>
              <a:t>3 </a:t>
            </a:r>
            <a:r>
              <a:rPr sz="1250" spc="-25" dirty="0">
                <a:latin typeface="Tahoma"/>
                <a:cs typeface="Tahoma"/>
              </a:rPr>
              <a:t>(L3) </a:t>
            </a:r>
            <a:r>
              <a:rPr sz="1200" spc="-5" dirty="0">
                <a:latin typeface="Tahoma"/>
                <a:cs typeface="Tahoma"/>
              </a:rPr>
              <a:t>cache. Nowadays, high-end processor comes </a:t>
            </a:r>
            <a:r>
              <a:rPr sz="1200" spc="-10" dirty="0">
                <a:latin typeface="Tahoma"/>
                <a:cs typeface="Tahoma"/>
              </a:rPr>
              <a:t>with </a:t>
            </a:r>
            <a:r>
              <a:rPr sz="1200" spc="-5" dirty="0">
                <a:latin typeface="Tahoma"/>
                <a:cs typeface="Tahoma"/>
              </a:rPr>
              <a:t>built-in </a:t>
            </a:r>
            <a:r>
              <a:rPr sz="1200" dirty="0">
                <a:latin typeface="Tahoma"/>
                <a:cs typeface="Tahoma"/>
              </a:rPr>
              <a:t>L3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ch</a:t>
            </a:r>
            <a:r>
              <a:rPr sz="1200" dirty="0">
                <a:latin typeface="Tahoma"/>
                <a:cs typeface="Tahoma"/>
              </a:rPr>
              <a:t>e,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like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el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spc="-15" dirty="0">
                <a:latin typeface="Tahoma"/>
                <a:cs typeface="Tahoma"/>
              </a:rPr>
              <a:t>r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</a:t>
            </a:r>
            <a:r>
              <a:rPr sz="1200" spc="5" dirty="0">
                <a:latin typeface="Tahoma"/>
                <a:cs typeface="Tahoma"/>
              </a:rPr>
              <a:t>7</a:t>
            </a:r>
            <a:r>
              <a:rPr sz="1200" dirty="0">
                <a:latin typeface="Tahoma"/>
                <a:cs typeface="Tahoma"/>
              </a:rPr>
              <a:t>.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he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5" dirty="0">
                <a:latin typeface="Tahoma"/>
                <a:cs typeface="Tahoma"/>
              </a:rPr>
              <a:t>1</a:t>
            </a:r>
            <a:r>
              <a:rPr sz="1200" dirty="0">
                <a:latin typeface="Tahoma"/>
                <a:cs typeface="Tahoma"/>
              </a:rPr>
              <a:t>,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L2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nd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L</a:t>
            </a:r>
            <a:r>
              <a:rPr sz="1200" dirty="0">
                <a:latin typeface="Tahoma"/>
                <a:cs typeface="Tahoma"/>
              </a:rPr>
              <a:t>3</a:t>
            </a:r>
            <a:r>
              <a:rPr sz="1200" spc="-2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ch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ore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he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most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dirty="0">
                <a:latin typeface="Tahoma"/>
                <a:cs typeface="Tahoma"/>
              </a:rPr>
              <a:t>ently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run</a:t>
            </a:r>
            <a:endParaRPr sz="1200">
              <a:latin typeface="Tahoma"/>
              <a:cs typeface="Tahoma"/>
            </a:endParaRPr>
          </a:p>
          <a:p>
            <a:pPr marL="342900" marR="20320" algn="just">
              <a:lnSpc>
                <a:spcPts val="1450"/>
              </a:lnSpc>
              <a:spcBef>
                <a:spcPts val="5"/>
              </a:spcBef>
            </a:pPr>
            <a:r>
              <a:rPr sz="1200" spc="-5" dirty="0">
                <a:latin typeface="Tahoma"/>
                <a:cs typeface="Tahoma"/>
              </a:rPr>
              <a:t>instructions, the next </a:t>
            </a:r>
            <a:r>
              <a:rPr sz="1200" dirty="0">
                <a:latin typeface="Tahoma"/>
                <a:cs typeface="Tahoma"/>
              </a:rPr>
              <a:t>ones </a:t>
            </a:r>
            <a:r>
              <a:rPr sz="1200" spc="-5" dirty="0">
                <a:latin typeface="Tahoma"/>
                <a:cs typeface="Tahoma"/>
              </a:rPr>
              <a:t>and the possible </a:t>
            </a:r>
            <a:r>
              <a:rPr sz="1200" dirty="0">
                <a:latin typeface="Tahoma"/>
                <a:cs typeface="Tahoma"/>
              </a:rPr>
              <a:t>ones, </a:t>
            </a:r>
            <a:r>
              <a:rPr sz="1200" spc="-5" dirty="0">
                <a:latin typeface="Tahoma"/>
                <a:cs typeface="Tahoma"/>
              </a:rPr>
              <a:t>respectively. Typically, </a:t>
            </a:r>
            <a:r>
              <a:rPr sz="1200" dirty="0">
                <a:latin typeface="Tahoma"/>
                <a:cs typeface="Tahoma"/>
              </a:rPr>
              <a:t>CPUs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have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cache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size varying from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256KB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(L1),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6 MB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(L2),</a:t>
            </a:r>
            <a:r>
              <a:rPr sz="1200" spc="-5" dirty="0">
                <a:latin typeface="Tahoma"/>
                <a:cs typeface="Tahoma"/>
              </a:rPr>
              <a:t> to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12MB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(L3)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cache.</a:t>
            </a:r>
            <a:endParaRPr sz="1200">
              <a:latin typeface="Tahoma"/>
              <a:cs typeface="Tahoma"/>
            </a:endParaRPr>
          </a:p>
          <a:p>
            <a:pPr marL="342900" indent="-229235" algn="just">
              <a:lnSpc>
                <a:spcPts val="1395"/>
              </a:lnSpc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spc="-15" dirty="0">
                <a:latin typeface="Tahoma"/>
                <a:cs typeface="Tahoma"/>
              </a:rPr>
              <a:t>Cache</a:t>
            </a:r>
            <a:r>
              <a:rPr sz="1200" spc="484" dirty="0">
                <a:latin typeface="Tahoma"/>
                <a:cs typeface="Tahoma"/>
              </a:rPr>
              <a:t> </a:t>
            </a:r>
            <a:r>
              <a:rPr sz="1200" spc="-15" dirty="0">
                <a:latin typeface="Tahoma"/>
                <a:cs typeface="Tahoma"/>
              </a:rPr>
              <a:t>memory</a:t>
            </a:r>
            <a:r>
              <a:rPr sz="1200" spc="4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459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very</a:t>
            </a:r>
            <a:r>
              <a:rPr sz="1200" spc="409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expensive,</a:t>
            </a:r>
            <a:r>
              <a:rPr sz="1200" spc="4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so</a:t>
            </a:r>
            <a:r>
              <a:rPr sz="1200" spc="4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it</a:t>
            </a:r>
            <a:r>
              <a:rPr sz="1200" spc="509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is</a:t>
            </a:r>
            <a:r>
              <a:rPr sz="1200" spc="46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smaller</a:t>
            </a:r>
            <a:r>
              <a:rPr sz="1200" spc="4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43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size.</a:t>
            </a:r>
            <a:r>
              <a:rPr sz="1200" spc="46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Generally,</a:t>
            </a:r>
            <a:endParaRPr sz="1200">
              <a:latin typeface="Tahoma"/>
              <a:cs typeface="Tahoma"/>
            </a:endParaRPr>
          </a:p>
          <a:p>
            <a:pPr marL="342900" algn="just">
              <a:lnSpc>
                <a:spcPct val="100000"/>
              </a:lnSpc>
              <a:spcBef>
                <a:spcPts val="25"/>
              </a:spcBef>
            </a:pP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m</a:t>
            </a:r>
            <a:r>
              <a:rPr sz="1200" spc="-20" dirty="0">
                <a:latin typeface="Tahoma"/>
                <a:cs typeface="Tahoma"/>
              </a:rPr>
              <a:t>p</a:t>
            </a:r>
            <a:r>
              <a:rPr sz="1200" dirty="0">
                <a:latin typeface="Tahoma"/>
                <a:cs typeface="Tahoma"/>
              </a:rPr>
              <a:t>ut</a:t>
            </a:r>
            <a:r>
              <a:rPr sz="1200" spc="-10" dirty="0">
                <a:latin typeface="Tahoma"/>
                <a:cs typeface="Tahoma"/>
              </a:rPr>
              <a:t>e</a:t>
            </a:r>
            <a:r>
              <a:rPr sz="1200" spc="-15" dirty="0">
                <a:latin typeface="Tahoma"/>
                <a:cs typeface="Tahoma"/>
              </a:rPr>
              <a:t>r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-1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h</a:t>
            </a:r>
            <a:r>
              <a:rPr sz="1200" spc="-2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v</a:t>
            </a:r>
            <a:r>
              <a:rPr sz="1200" spc="90" dirty="0">
                <a:latin typeface="Tahoma"/>
                <a:cs typeface="Tahoma"/>
              </a:rPr>
              <a:t>e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ch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sizes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256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K</a:t>
            </a:r>
            <a:r>
              <a:rPr sz="1200" dirty="0">
                <a:latin typeface="Tahoma"/>
                <a:cs typeface="Tahoma"/>
              </a:rPr>
              <a:t>B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o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2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MB.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250" b="1" i="1" spc="-130" dirty="0">
                <a:latin typeface="Verdana"/>
                <a:cs typeface="Verdana"/>
              </a:rPr>
              <a:t>P</a:t>
            </a:r>
            <a:r>
              <a:rPr sz="1250" b="1" i="1" spc="-110" dirty="0">
                <a:latin typeface="Verdana"/>
                <a:cs typeface="Verdana"/>
              </a:rPr>
              <a:t>r</a:t>
            </a:r>
            <a:r>
              <a:rPr sz="1250" b="1" i="1" spc="-60" dirty="0">
                <a:latin typeface="Verdana"/>
                <a:cs typeface="Verdana"/>
              </a:rPr>
              <a:t>i</a:t>
            </a:r>
            <a:r>
              <a:rPr sz="1250" b="1" i="1" spc="-195" dirty="0">
                <a:latin typeface="Verdana"/>
                <a:cs typeface="Verdana"/>
              </a:rPr>
              <a:t>m</a:t>
            </a:r>
            <a:r>
              <a:rPr sz="1250" b="1" i="1" spc="-125" dirty="0">
                <a:latin typeface="Verdana"/>
                <a:cs typeface="Verdana"/>
              </a:rPr>
              <a:t>a</a:t>
            </a:r>
            <a:r>
              <a:rPr sz="1250" b="1" i="1" spc="-100" dirty="0">
                <a:latin typeface="Verdana"/>
                <a:cs typeface="Verdana"/>
              </a:rPr>
              <a:t>r</a:t>
            </a:r>
            <a:r>
              <a:rPr sz="1250" b="1" i="1" spc="-125" dirty="0">
                <a:latin typeface="Verdana"/>
                <a:cs typeface="Verdana"/>
              </a:rPr>
              <a:t>y</a:t>
            </a:r>
            <a:r>
              <a:rPr sz="1250" b="1" i="1" spc="-135" dirty="0">
                <a:latin typeface="Verdana"/>
                <a:cs typeface="Verdana"/>
              </a:rPr>
              <a:t> </a:t>
            </a:r>
            <a:r>
              <a:rPr sz="1250" b="1" i="1" spc="-145" dirty="0">
                <a:latin typeface="Verdana"/>
                <a:cs typeface="Verdana"/>
              </a:rPr>
              <a:t>M</a:t>
            </a:r>
            <a:r>
              <a:rPr sz="1250" b="1" i="1" spc="-95" dirty="0">
                <a:latin typeface="Verdana"/>
                <a:cs typeface="Verdana"/>
              </a:rPr>
              <a:t>e</a:t>
            </a:r>
            <a:r>
              <a:rPr sz="1250" b="1" i="1" spc="-185" dirty="0">
                <a:latin typeface="Verdana"/>
                <a:cs typeface="Verdana"/>
              </a:rPr>
              <a:t>m</a:t>
            </a:r>
            <a:r>
              <a:rPr sz="1250" b="1" i="1" spc="-120" dirty="0">
                <a:latin typeface="Verdana"/>
                <a:cs typeface="Verdana"/>
              </a:rPr>
              <a:t>o</a:t>
            </a:r>
            <a:r>
              <a:rPr sz="1250" b="1" i="1" spc="-110" dirty="0">
                <a:latin typeface="Verdana"/>
                <a:cs typeface="Verdana"/>
              </a:rPr>
              <a:t>r</a:t>
            </a:r>
            <a:r>
              <a:rPr sz="1250" b="1" i="1" spc="-125" dirty="0">
                <a:latin typeface="Verdana"/>
                <a:cs typeface="Verdana"/>
              </a:rPr>
              <a:t>y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Verdana"/>
              <a:cs typeface="Verdana"/>
            </a:endParaRPr>
          </a:p>
          <a:p>
            <a:pPr marL="342900" marR="5080" indent="-228600" algn="just">
              <a:lnSpc>
                <a:spcPts val="1430"/>
              </a:lnSpc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spc="-10" dirty="0">
                <a:latin typeface="Tahoma"/>
                <a:cs typeface="Tahoma"/>
              </a:rPr>
              <a:t>Primary memory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main memory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10" dirty="0">
                <a:latin typeface="Tahoma"/>
                <a:cs typeface="Tahoma"/>
              </a:rPr>
              <a:t>computer. </a:t>
            </a:r>
            <a:r>
              <a:rPr sz="1200" spc="-5" dirty="0">
                <a:latin typeface="Tahoma"/>
                <a:cs typeface="Tahoma"/>
              </a:rPr>
              <a:t>It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used to store data and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 </a:t>
            </a:r>
            <a:r>
              <a:rPr sz="1200" dirty="0">
                <a:latin typeface="Tahoma"/>
                <a:cs typeface="Tahoma"/>
              </a:rPr>
              <a:t>during </a:t>
            </a:r>
            <a:r>
              <a:rPr sz="1200" spc="-5" dirty="0">
                <a:latin typeface="Tahoma"/>
                <a:cs typeface="Tahoma"/>
              </a:rPr>
              <a:t>the processing of </a:t>
            </a:r>
            <a:r>
              <a:rPr sz="1200" spc="-10" dirty="0">
                <a:latin typeface="Tahoma"/>
                <a:cs typeface="Tahoma"/>
              </a:rPr>
              <a:t>data. </a:t>
            </a:r>
            <a:r>
              <a:rPr sz="1200" spc="-5" dirty="0">
                <a:latin typeface="Tahoma"/>
                <a:cs typeface="Tahoma"/>
              </a:rPr>
              <a:t>Primary </a:t>
            </a:r>
            <a:r>
              <a:rPr sz="1200" dirty="0">
                <a:latin typeface="Tahoma"/>
                <a:cs typeface="Tahoma"/>
              </a:rPr>
              <a:t>memory is </a:t>
            </a:r>
            <a:r>
              <a:rPr sz="1200" spc="-5" dirty="0">
                <a:latin typeface="Tahoma"/>
                <a:cs typeface="Tahoma"/>
              </a:rPr>
              <a:t>semiconductor </a:t>
            </a:r>
            <a:r>
              <a:rPr sz="1200" dirty="0">
                <a:latin typeface="Tahoma"/>
                <a:cs typeface="Tahoma"/>
              </a:rPr>
              <a:t> memory.</a:t>
            </a:r>
            <a:endParaRPr sz="1200">
              <a:latin typeface="Tahoma"/>
              <a:cs typeface="Tahoma"/>
            </a:endParaRPr>
          </a:p>
          <a:p>
            <a:pPr marL="342900" marR="347980" indent="-228600" algn="just">
              <a:lnSpc>
                <a:spcPts val="1440"/>
              </a:lnSpc>
              <a:spcBef>
                <a:spcPts val="10"/>
              </a:spcBef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spc="-5" dirty="0">
                <a:latin typeface="Tahoma"/>
                <a:cs typeface="Tahoma"/>
              </a:rPr>
              <a:t>Primary </a:t>
            </a:r>
            <a:r>
              <a:rPr sz="1200" dirty="0">
                <a:latin typeface="Tahoma"/>
                <a:cs typeface="Tahoma"/>
              </a:rPr>
              <a:t>memory is of </a:t>
            </a:r>
            <a:r>
              <a:rPr sz="1200" spc="-5" dirty="0">
                <a:latin typeface="Tahoma"/>
                <a:cs typeface="Tahoma"/>
              </a:rPr>
              <a:t>two </a:t>
            </a:r>
            <a:r>
              <a:rPr sz="1200" dirty="0">
                <a:latin typeface="Tahoma"/>
                <a:cs typeface="Tahoma"/>
              </a:rPr>
              <a:t>kinds—Random Access Memory </a:t>
            </a:r>
            <a:r>
              <a:rPr sz="1200" spc="-5" dirty="0">
                <a:latin typeface="Tahoma"/>
                <a:cs typeface="Tahoma"/>
              </a:rPr>
              <a:t>(RAM) </a:t>
            </a:r>
            <a:r>
              <a:rPr sz="1200" dirty="0">
                <a:latin typeface="Tahoma"/>
                <a:cs typeface="Tahoma"/>
              </a:rPr>
              <a:t>and Read </a:t>
            </a:r>
            <a:r>
              <a:rPr sz="1200" spc="5" dirty="0">
                <a:latin typeface="Tahoma"/>
                <a:cs typeface="Tahoma"/>
              </a:rPr>
              <a:t> OnlyMemory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(ROM).</a:t>
            </a:r>
            <a:endParaRPr sz="1200">
              <a:latin typeface="Tahoma"/>
              <a:cs typeface="Tahoma"/>
            </a:endParaRPr>
          </a:p>
          <a:p>
            <a:pPr marL="342900" marR="88900" indent="-228600" algn="just">
              <a:lnSpc>
                <a:spcPct val="97200"/>
              </a:lnSpc>
              <a:spcBef>
                <a:spcPts val="5"/>
              </a:spcBef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dirty="0">
                <a:latin typeface="Tahoma"/>
                <a:cs typeface="Tahoma"/>
              </a:rPr>
              <a:t>RAM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volatile.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It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stores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when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computer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is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on.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information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stored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 RAM gets </a:t>
            </a:r>
            <a:r>
              <a:rPr sz="1200" spc="-5" dirty="0">
                <a:latin typeface="Tahoma"/>
                <a:cs typeface="Tahoma"/>
              </a:rPr>
              <a:t>erased when the computer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turned </a:t>
            </a:r>
            <a:r>
              <a:rPr sz="1200" dirty="0">
                <a:latin typeface="Tahoma"/>
                <a:cs typeface="Tahoma"/>
              </a:rPr>
              <a:t>off. RAM </a:t>
            </a:r>
            <a:r>
              <a:rPr sz="1200" spc="-5" dirty="0">
                <a:latin typeface="Tahoma"/>
                <a:cs typeface="Tahoma"/>
              </a:rPr>
              <a:t>provides </a:t>
            </a:r>
            <a:r>
              <a:rPr sz="1250" spc="-35" dirty="0">
                <a:latin typeface="Tahoma"/>
                <a:cs typeface="Tahoma"/>
              </a:rPr>
              <a:t>temporary </a:t>
            </a:r>
            <a:r>
              <a:rPr sz="1250" spc="-30" dirty="0">
                <a:latin typeface="Tahoma"/>
                <a:cs typeface="Tahoma"/>
              </a:rPr>
              <a:t> storage</a:t>
            </a:r>
            <a:r>
              <a:rPr sz="125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instructions.</a:t>
            </a:r>
            <a:endParaRPr sz="1200">
              <a:latin typeface="Tahoma"/>
              <a:cs typeface="Tahoma"/>
            </a:endParaRPr>
          </a:p>
          <a:p>
            <a:pPr marL="342900" marR="352425" indent="-228600" algn="just">
              <a:lnSpc>
                <a:spcPct val="100000"/>
              </a:lnSpc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dirty="0">
                <a:latin typeface="Tahoma"/>
                <a:cs typeface="Tahoma"/>
              </a:rPr>
              <a:t>ROM is </a:t>
            </a:r>
            <a:r>
              <a:rPr sz="1200" spc="-5" dirty="0">
                <a:latin typeface="Tahoma"/>
                <a:cs typeface="Tahoma"/>
              </a:rPr>
              <a:t>non-volatile </a:t>
            </a:r>
            <a:r>
              <a:rPr sz="1200" dirty="0">
                <a:latin typeface="Tahoma"/>
                <a:cs typeface="Tahoma"/>
              </a:rPr>
              <a:t>memory, but is a </a:t>
            </a:r>
            <a:r>
              <a:rPr sz="1200" spc="-5" dirty="0">
                <a:latin typeface="Tahoma"/>
                <a:cs typeface="Tahoma"/>
              </a:rPr>
              <a:t>read </a:t>
            </a:r>
            <a:r>
              <a:rPr sz="1200" dirty="0">
                <a:latin typeface="Tahoma"/>
                <a:cs typeface="Tahoma"/>
              </a:rPr>
              <a:t>only memory. </a:t>
            </a:r>
            <a:r>
              <a:rPr sz="1200" spc="-5" dirty="0">
                <a:latin typeface="Tahoma"/>
                <a:cs typeface="Tahoma"/>
              </a:rPr>
              <a:t>The storage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ROM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permanent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nature,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used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storing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standard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</a:t>
            </a:r>
            <a:endParaRPr sz="1200">
              <a:latin typeface="Tahoma"/>
              <a:cs typeface="Tahoma"/>
            </a:endParaRPr>
          </a:p>
          <a:p>
            <a:pPr marL="342900" marR="353060" algn="just">
              <a:lnSpc>
                <a:spcPct val="100800"/>
              </a:lnSpc>
            </a:pPr>
            <a:r>
              <a:rPr sz="1200" spc="-5" dirty="0">
                <a:latin typeface="Tahoma"/>
                <a:cs typeface="Tahoma"/>
              </a:rPr>
              <a:t>programs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permanently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reside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in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computer.</a:t>
            </a:r>
            <a:r>
              <a:rPr sz="1200" spc="-5" dirty="0">
                <a:latin typeface="Tahoma"/>
                <a:cs typeface="Tahoma"/>
              </a:rPr>
              <a:t> ROM</a:t>
            </a:r>
            <a:r>
              <a:rPr sz="1200" spc="3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comes </a:t>
            </a:r>
            <a:r>
              <a:rPr sz="1200" dirty="0">
                <a:latin typeface="Tahoma"/>
                <a:cs typeface="Tahoma"/>
              </a:rPr>
              <a:t> pr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gr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mmed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</a:t>
            </a:r>
            <a:r>
              <a:rPr sz="1200" dirty="0">
                <a:latin typeface="Tahoma"/>
                <a:cs typeface="Tahoma"/>
              </a:rPr>
              <a:t>y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he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m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nu</a:t>
            </a:r>
            <a:r>
              <a:rPr sz="1200" spc="-5" dirty="0">
                <a:latin typeface="Tahoma"/>
                <a:cs typeface="Tahoma"/>
              </a:rPr>
              <a:t>fa</a:t>
            </a:r>
            <a:r>
              <a:rPr sz="1200" spc="-10" dirty="0">
                <a:latin typeface="Tahoma"/>
                <a:cs typeface="Tahoma"/>
              </a:rPr>
              <a:t>ct</a:t>
            </a:r>
            <a:r>
              <a:rPr sz="1200" dirty="0">
                <a:latin typeface="Tahoma"/>
                <a:cs typeface="Tahoma"/>
              </a:rPr>
              <a:t>ur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spc="-5" dirty="0">
                <a:latin typeface="Tahoma"/>
                <a:cs typeface="Tahoma"/>
              </a:rPr>
              <a:t>r.</a:t>
            </a:r>
            <a:endParaRPr sz="1200">
              <a:latin typeface="Tahoma"/>
              <a:cs typeface="Tahoma"/>
            </a:endParaRPr>
          </a:p>
          <a:p>
            <a:pPr marL="342900" marR="52705" indent="-228600" algn="just">
              <a:lnSpc>
                <a:spcPct val="100200"/>
              </a:lnSpc>
              <a:spcBef>
                <a:spcPts val="260"/>
              </a:spcBef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dirty="0">
                <a:latin typeface="Tahoma"/>
                <a:cs typeface="Tahoma"/>
              </a:rPr>
              <a:t>RAM </a:t>
            </a:r>
            <a:r>
              <a:rPr sz="1250" spc="-25" dirty="0">
                <a:latin typeface="Tahoma"/>
                <a:cs typeface="Tahoma"/>
              </a:rPr>
              <a:t>stores </a:t>
            </a:r>
            <a:r>
              <a:rPr sz="1250" spc="-30" dirty="0">
                <a:latin typeface="Tahoma"/>
                <a:cs typeface="Tahoma"/>
              </a:rPr>
              <a:t>data </a:t>
            </a:r>
            <a:r>
              <a:rPr sz="1250" spc="-35" dirty="0">
                <a:latin typeface="Tahoma"/>
                <a:cs typeface="Tahoma"/>
              </a:rPr>
              <a:t>and </a:t>
            </a:r>
            <a:r>
              <a:rPr sz="1250" spc="-25" dirty="0">
                <a:latin typeface="Tahoma"/>
                <a:cs typeface="Tahoma"/>
              </a:rPr>
              <a:t>instructions during </a:t>
            </a:r>
            <a:r>
              <a:rPr sz="1250" spc="-30" dirty="0">
                <a:latin typeface="Tahoma"/>
                <a:cs typeface="Tahoma"/>
              </a:rPr>
              <a:t>the execution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instructions. The data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spc="-10" dirty="0">
                <a:latin typeface="Tahoma"/>
                <a:cs typeface="Tahoma"/>
              </a:rPr>
              <a:t>instructions that require processing are </a:t>
            </a:r>
            <a:r>
              <a:rPr sz="1200" spc="-5" dirty="0">
                <a:latin typeface="Tahoma"/>
                <a:cs typeface="Tahoma"/>
              </a:rPr>
              <a:t>brought into the RAM from 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storage </a:t>
            </a:r>
            <a:r>
              <a:rPr sz="1200" dirty="0">
                <a:latin typeface="Tahoma"/>
                <a:cs typeface="Tahoma"/>
              </a:rPr>
              <a:t>devices </a:t>
            </a:r>
            <a:r>
              <a:rPr sz="1200" spc="-5" dirty="0">
                <a:latin typeface="Tahoma"/>
                <a:cs typeface="Tahoma"/>
              </a:rPr>
              <a:t>like </a:t>
            </a:r>
            <a:r>
              <a:rPr sz="1200" spc="-10" dirty="0">
                <a:latin typeface="Tahoma"/>
                <a:cs typeface="Tahoma"/>
              </a:rPr>
              <a:t>hard </a:t>
            </a:r>
            <a:r>
              <a:rPr sz="1200" dirty="0">
                <a:latin typeface="Tahoma"/>
                <a:cs typeface="Tahoma"/>
              </a:rPr>
              <a:t>disk. CPU </a:t>
            </a:r>
            <a:r>
              <a:rPr sz="1200" spc="-5" dirty="0">
                <a:latin typeface="Tahoma"/>
                <a:cs typeface="Tahoma"/>
              </a:rPr>
              <a:t>accesses the data and the instructions from </a:t>
            </a:r>
            <a:r>
              <a:rPr sz="1200" dirty="0">
                <a:latin typeface="Tahoma"/>
                <a:cs typeface="Tahoma"/>
              </a:rPr>
              <a:t> RAM,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it</a:t>
            </a:r>
            <a:r>
              <a:rPr sz="1200" spc="11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cce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it</a:t>
            </a:r>
            <a:r>
              <a:rPr sz="1200" spc="-18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at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fas</a:t>
            </a:r>
            <a:r>
              <a:rPr sz="1250" spc="-20" dirty="0">
                <a:latin typeface="Tahoma"/>
                <a:cs typeface="Tahoma"/>
              </a:rPr>
              <a:t>t</a:t>
            </a:r>
            <a:r>
              <a:rPr sz="1250" spc="8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spe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d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spc="10" dirty="0">
                <a:latin typeface="Tahoma"/>
                <a:cs typeface="Tahoma"/>
              </a:rPr>
              <a:t>h</a:t>
            </a:r>
            <a:r>
              <a:rPr sz="1200" dirty="0">
                <a:latin typeface="Tahoma"/>
                <a:cs typeface="Tahoma"/>
              </a:rPr>
              <a:t>an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he</a:t>
            </a:r>
            <a:r>
              <a:rPr sz="1200" spc="1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or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ge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devices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nne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ed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o 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input and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Figure</a:t>
            </a:r>
            <a:r>
              <a:rPr sz="1200" dirty="0">
                <a:latin typeface="Tahoma"/>
                <a:cs typeface="Tahoma"/>
              </a:rPr>
              <a:t> 1.11).</a:t>
            </a:r>
            <a:endParaRPr sz="1200">
              <a:latin typeface="Tahoma"/>
              <a:cs typeface="Tahoma"/>
            </a:endParaRPr>
          </a:p>
          <a:p>
            <a:pPr marL="342900" indent="-229235" algn="just">
              <a:lnSpc>
                <a:spcPct val="100000"/>
              </a:lnSpc>
              <a:spcBef>
                <a:spcPts val="50"/>
              </a:spcBef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input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entered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using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input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stored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RAM,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made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1416685"/>
            <a:ext cx="4138295" cy="150482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49883"/>
            <a:ext cx="5684520" cy="9448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0665" marR="5080" algn="just">
              <a:lnSpc>
                <a:spcPct val="100600"/>
              </a:lnSpc>
              <a:spcBef>
                <a:spcPts val="90"/>
              </a:spcBef>
            </a:pPr>
            <a:r>
              <a:rPr sz="1200" spc="-5" dirty="0">
                <a:latin typeface="Tahoma"/>
                <a:cs typeface="Tahoma"/>
              </a:rPr>
              <a:t>available </a:t>
            </a:r>
            <a:r>
              <a:rPr sz="1200" dirty="0">
                <a:latin typeface="Tahoma"/>
                <a:cs typeface="Tahoma"/>
              </a:rPr>
              <a:t>during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</a:t>
            </a:r>
            <a:r>
              <a:rPr sz="1200" dirty="0">
                <a:latin typeface="Tahoma"/>
                <a:cs typeface="Tahoma"/>
              </a:rPr>
              <a:t> of </a:t>
            </a:r>
            <a:r>
              <a:rPr sz="1200" spc="-5" dirty="0">
                <a:latin typeface="Tahoma"/>
                <a:cs typeface="Tahoma"/>
              </a:rPr>
              <a:t>data. Similarly, 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data </a:t>
            </a:r>
            <a:r>
              <a:rPr sz="1200" spc="-5" dirty="0">
                <a:latin typeface="Tahoma"/>
                <a:cs typeface="Tahoma"/>
              </a:rPr>
              <a:t>generated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after processing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10" dirty="0">
                <a:latin typeface="Tahoma"/>
                <a:cs typeface="Tahoma"/>
              </a:rPr>
              <a:t>stored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RAM </a:t>
            </a:r>
            <a:r>
              <a:rPr sz="1200" spc="-10" dirty="0">
                <a:latin typeface="Tahoma"/>
                <a:cs typeface="Tahoma"/>
              </a:rPr>
              <a:t>before being </a:t>
            </a:r>
            <a:r>
              <a:rPr sz="1200" spc="-5" dirty="0">
                <a:latin typeface="Tahoma"/>
                <a:cs typeface="Tahoma"/>
              </a:rPr>
              <a:t>sent to </a:t>
            </a:r>
            <a:r>
              <a:rPr sz="1200" spc="-10" dirty="0">
                <a:latin typeface="Tahoma"/>
                <a:cs typeface="Tahoma"/>
              </a:rPr>
              <a:t>the output device. </a:t>
            </a:r>
            <a:r>
              <a:rPr sz="1200" spc="-5" dirty="0">
                <a:latin typeface="Tahoma"/>
                <a:cs typeface="Tahoma"/>
              </a:rPr>
              <a:t>Any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intermediate </a:t>
            </a:r>
            <a:r>
              <a:rPr sz="1200" spc="-5" dirty="0">
                <a:latin typeface="Tahoma"/>
                <a:cs typeface="Tahoma"/>
              </a:rPr>
              <a:t>results generated </a:t>
            </a:r>
            <a:r>
              <a:rPr sz="1200" dirty="0">
                <a:latin typeface="Tahoma"/>
                <a:cs typeface="Tahoma"/>
              </a:rPr>
              <a:t>during </a:t>
            </a:r>
            <a:r>
              <a:rPr sz="1200" spc="-5" dirty="0">
                <a:latin typeface="Tahoma"/>
                <a:cs typeface="Tahoma"/>
              </a:rPr>
              <a:t>the processing of program are stored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RAM.</a:t>
            </a:r>
            <a:endParaRPr sz="1200">
              <a:latin typeface="Tahoma"/>
              <a:cs typeface="Tahoma"/>
            </a:endParaRPr>
          </a:p>
          <a:p>
            <a:pPr marL="240665" indent="-228600">
              <a:lnSpc>
                <a:spcPts val="1450"/>
              </a:lnSpc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dirty="0">
                <a:latin typeface="Tahoma"/>
                <a:cs typeface="Tahoma"/>
              </a:rPr>
              <a:t>RAM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provides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50" spc="-25" dirty="0">
                <a:latin typeface="Tahoma"/>
                <a:cs typeface="Tahoma"/>
              </a:rPr>
              <a:t>limited </a:t>
            </a:r>
            <a:r>
              <a:rPr sz="1250" spc="-30" dirty="0">
                <a:latin typeface="Tahoma"/>
                <a:cs typeface="Tahoma"/>
              </a:rPr>
              <a:t>storage</a:t>
            </a:r>
            <a:r>
              <a:rPr sz="1250" spc="-15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capacity</a:t>
            </a:r>
            <a:r>
              <a:rPr sz="1200" spc="-25" dirty="0">
                <a:latin typeface="Tahoma"/>
                <a:cs typeface="Tahoma"/>
              </a:rPr>
              <a:t>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due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its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high</a:t>
            </a:r>
            <a:r>
              <a:rPr sz="1250" spc="-40" dirty="0">
                <a:latin typeface="Tahoma"/>
                <a:cs typeface="Tahoma"/>
              </a:rPr>
              <a:t> </a:t>
            </a:r>
            <a:r>
              <a:rPr sz="1250" spc="-20" dirty="0">
                <a:latin typeface="Tahoma"/>
                <a:cs typeface="Tahoma"/>
              </a:rPr>
              <a:t>cost</a:t>
            </a:r>
            <a:r>
              <a:rPr sz="1200" spc="-20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9591" y="4229227"/>
            <a:ext cx="6248400" cy="5354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Figure</a:t>
            </a:r>
            <a:r>
              <a:rPr sz="1200" b="1" spc="-2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1.11</a:t>
            </a:r>
            <a:r>
              <a:rPr sz="1200" b="1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Interaction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CPU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with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ahoma"/>
              <a:cs typeface="Tahoma"/>
            </a:endParaRPr>
          </a:p>
          <a:p>
            <a:pPr marL="241300">
              <a:lnSpc>
                <a:spcPct val="100000"/>
              </a:lnSpc>
            </a:pPr>
            <a:r>
              <a:rPr sz="1250" b="1" i="1" spc="-135" dirty="0">
                <a:latin typeface="Verdana"/>
                <a:cs typeface="Verdana"/>
              </a:rPr>
              <a:t>S</a:t>
            </a:r>
            <a:r>
              <a:rPr sz="1250" b="1" i="1" spc="-125" dirty="0">
                <a:latin typeface="Verdana"/>
                <a:cs typeface="Verdana"/>
              </a:rPr>
              <a:t>e</a:t>
            </a:r>
            <a:r>
              <a:rPr sz="1250" b="1" i="1" spc="-105" dirty="0">
                <a:latin typeface="Verdana"/>
                <a:cs typeface="Verdana"/>
              </a:rPr>
              <a:t>c</a:t>
            </a:r>
            <a:r>
              <a:rPr sz="1250" b="1" i="1" spc="-120" dirty="0">
                <a:latin typeface="Verdana"/>
                <a:cs typeface="Verdana"/>
              </a:rPr>
              <a:t>o</a:t>
            </a:r>
            <a:r>
              <a:rPr sz="1250" b="1" i="1" spc="-125" dirty="0">
                <a:latin typeface="Verdana"/>
                <a:cs typeface="Verdana"/>
              </a:rPr>
              <a:t>ndar</a:t>
            </a:r>
            <a:r>
              <a:rPr sz="1250" b="1" i="1" spc="-120" dirty="0">
                <a:latin typeface="Verdana"/>
                <a:cs typeface="Verdana"/>
              </a:rPr>
              <a:t>y</a:t>
            </a:r>
            <a:r>
              <a:rPr sz="1250" b="1" i="1" spc="-150" dirty="0">
                <a:latin typeface="Verdana"/>
                <a:cs typeface="Verdana"/>
              </a:rPr>
              <a:t> </a:t>
            </a:r>
            <a:r>
              <a:rPr sz="1250" b="1" i="1" spc="-145" dirty="0">
                <a:latin typeface="Verdana"/>
                <a:cs typeface="Verdana"/>
              </a:rPr>
              <a:t>M</a:t>
            </a:r>
            <a:r>
              <a:rPr sz="1250" b="1" i="1" spc="-105" dirty="0">
                <a:latin typeface="Verdana"/>
                <a:cs typeface="Verdana"/>
              </a:rPr>
              <a:t>e</a:t>
            </a:r>
            <a:r>
              <a:rPr sz="1250" b="1" i="1" spc="-185" dirty="0">
                <a:latin typeface="Verdana"/>
                <a:cs typeface="Verdana"/>
              </a:rPr>
              <a:t>m</a:t>
            </a:r>
            <a:r>
              <a:rPr sz="1250" b="1" i="1" spc="-110" dirty="0">
                <a:latin typeface="Verdana"/>
                <a:cs typeface="Verdana"/>
              </a:rPr>
              <a:t>or</a:t>
            </a:r>
            <a:r>
              <a:rPr sz="1250" b="1" i="1" spc="-125" dirty="0">
                <a:latin typeface="Verdana"/>
                <a:cs typeface="Verdana"/>
              </a:rPr>
              <a:t>y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Verdana"/>
              <a:cs typeface="Verdana"/>
            </a:endParaRPr>
          </a:p>
          <a:p>
            <a:pPr marL="572135" marR="231775" indent="-228600" algn="just">
              <a:lnSpc>
                <a:spcPct val="100400"/>
              </a:lnSpc>
              <a:buSzPct val="83333"/>
              <a:buFont typeface="Symbol"/>
              <a:buChar char=""/>
              <a:tabLst>
                <a:tab pos="572770" algn="l"/>
              </a:tabLst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secondary</a:t>
            </a:r>
            <a:r>
              <a:rPr sz="1200" dirty="0">
                <a:latin typeface="Tahoma"/>
                <a:cs typeface="Tahoma"/>
              </a:rPr>
              <a:t> memory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stores</a:t>
            </a:r>
            <a:r>
              <a:rPr sz="1200" dirty="0">
                <a:latin typeface="Tahoma"/>
                <a:cs typeface="Tahoma"/>
              </a:rPr>
              <a:t> data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and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permanently</a:t>
            </a:r>
            <a:r>
              <a:rPr sz="1200" spc="-25" dirty="0">
                <a:latin typeface="Tahoma"/>
                <a:cs typeface="Tahoma"/>
              </a:rPr>
              <a:t>.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information can </a:t>
            </a:r>
            <a:r>
              <a:rPr sz="1200" dirty="0">
                <a:latin typeface="Tahoma"/>
                <a:cs typeface="Tahoma"/>
              </a:rPr>
              <a:t>be </a:t>
            </a:r>
            <a:r>
              <a:rPr sz="1200" spc="-5" dirty="0">
                <a:latin typeface="Tahoma"/>
                <a:cs typeface="Tahoma"/>
              </a:rPr>
              <a:t>stored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secondary memory for </a:t>
            </a:r>
            <a:r>
              <a:rPr sz="1200" dirty="0">
                <a:latin typeface="Tahoma"/>
                <a:cs typeface="Tahoma"/>
              </a:rPr>
              <a:t>a long </a:t>
            </a:r>
            <a:r>
              <a:rPr sz="1200" spc="-5" dirty="0">
                <a:latin typeface="Tahoma"/>
                <a:cs typeface="Tahoma"/>
              </a:rPr>
              <a:t>time (years), and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generally </a:t>
            </a:r>
            <a:r>
              <a:rPr sz="1200" dirty="0">
                <a:latin typeface="Tahoma"/>
                <a:cs typeface="Tahoma"/>
              </a:rPr>
              <a:t>permanent in </a:t>
            </a:r>
            <a:r>
              <a:rPr sz="1200" spc="-5" dirty="0">
                <a:latin typeface="Tahoma"/>
                <a:cs typeface="Tahoma"/>
              </a:rPr>
              <a:t>nature unless erased by the user. It </a:t>
            </a:r>
            <a:r>
              <a:rPr sz="1200" dirty="0">
                <a:latin typeface="Tahoma"/>
                <a:cs typeface="Tahoma"/>
              </a:rPr>
              <a:t>is a </a:t>
            </a:r>
            <a:r>
              <a:rPr sz="1200" spc="-5" dirty="0">
                <a:latin typeface="Tahoma"/>
                <a:cs typeface="Tahoma"/>
              </a:rPr>
              <a:t>non-volatile </a:t>
            </a:r>
            <a:r>
              <a:rPr sz="1200" dirty="0">
                <a:latin typeface="Tahoma"/>
                <a:cs typeface="Tahoma"/>
              </a:rPr>
              <a:t> memory.</a:t>
            </a:r>
            <a:endParaRPr sz="1200">
              <a:latin typeface="Tahoma"/>
              <a:cs typeface="Tahoma"/>
            </a:endParaRPr>
          </a:p>
          <a:p>
            <a:pPr marL="572135" marR="384175" indent="-228600">
              <a:lnSpc>
                <a:spcPts val="144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572135" algn="l"/>
                <a:tab pos="572770" algn="l"/>
              </a:tabLst>
            </a:pPr>
            <a:r>
              <a:rPr sz="1200" spc="-5" dirty="0">
                <a:latin typeface="Tahoma"/>
                <a:cs typeface="Tahoma"/>
              </a:rPr>
              <a:t>It</a:t>
            </a:r>
            <a:r>
              <a:rPr sz="1200" spc="114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provides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50" spc="-35" dirty="0">
                <a:latin typeface="Tahoma"/>
                <a:cs typeface="Tahoma"/>
              </a:rPr>
              <a:t>back-up</a:t>
            </a:r>
            <a:r>
              <a:rPr sz="1250" spc="105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storage</a:t>
            </a:r>
            <a:r>
              <a:rPr sz="1250" spc="1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and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instructions.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Hard</a:t>
            </a:r>
            <a:r>
              <a:rPr sz="1200" spc="114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disk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drive,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floppy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drive</a:t>
            </a:r>
            <a:r>
              <a:rPr sz="1200" spc="-12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80" dirty="0">
                <a:latin typeface="Tahoma"/>
                <a:cs typeface="Tahoma"/>
              </a:rPr>
              <a:t>d</a:t>
            </a:r>
            <a:r>
              <a:rPr sz="1200" dirty="0">
                <a:latin typeface="Tahoma"/>
                <a:cs typeface="Tahoma"/>
              </a:rPr>
              <a:t>op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ic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disk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drives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dirty="0">
                <a:latin typeface="Tahoma"/>
                <a:cs typeface="Tahoma"/>
              </a:rPr>
              <a:t>e some </a:t>
            </a:r>
            <a:r>
              <a:rPr sz="1200" spc="-5" dirty="0">
                <a:latin typeface="Tahoma"/>
                <a:cs typeface="Tahoma"/>
              </a:rPr>
              <a:t>e</a:t>
            </a:r>
            <a:r>
              <a:rPr sz="1200" spc="5" dirty="0">
                <a:latin typeface="Tahoma"/>
                <a:cs typeface="Tahoma"/>
              </a:rPr>
              <a:t>x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mpl</a:t>
            </a:r>
            <a:r>
              <a:rPr sz="1200" spc="-10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s 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f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orage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devices.</a:t>
            </a:r>
            <a:endParaRPr sz="1200">
              <a:latin typeface="Tahoma"/>
              <a:cs typeface="Tahoma"/>
            </a:endParaRPr>
          </a:p>
          <a:p>
            <a:pPr marL="572135" marR="321945" indent="-228600">
              <a:lnSpc>
                <a:spcPts val="1430"/>
              </a:lnSpc>
              <a:spcBef>
                <a:spcPts val="20"/>
              </a:spcBef>
              <a:buSzPct val="83333"/>
              <a:buFont typeface="Symbol"/>
              <a:buChar char=""/>
              <a:tabLst>
                <a:tab pos="572135" algn="l"/>
                <a:tab pos="572770" algn="l"/>
              </a:tabLst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instructions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that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currently </a:t>
            </a:r>
            <a:r>
              <a:rPr sz="1200" spc="-5" dirty="0">
                <a:latin typeface="Tahoma"/>
                <a:cs typeface="Tahoma"/>
              </a:rPr>
              <a:t>not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being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used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by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CPU,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but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may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20" dirty="0">
                <a:latin typeface="Tahoma"/>
                <a:cs typeface="Tahoma"/>
              </a:rPr>
              <a:t>be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requiredlater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processing,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secondary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memory.</a:t>
            </a:r>
            <a:endParaRPr sz="1200">
              <a:latin typeface="Tahoma"/>
              <a:cs typeface="Tahoma"/>
            </a:endParaRPr>
          </a:p>
          <a:p>
            <a:pPr marL="572135" indent="-229235">
              <a:lnSpc>
                <a:spcPts val="1275"/>
              </a:lnSpc>
              <a:buSzPct val="83333"/>
              <a:buFont typeface="Symbol"/>
              <a:buChar char=""/>
              <a:tabLst>
                <a:tab pos="572135" algn="l"/>
                <a:tab pos="572770" algn="l"/>
              </a:tabLst>
            </a:pPr>
            <a:r>
              <a:rPr sz="1200" spc="-10" dirty="0">
                <a:latin typeface="Tahoma"/>
                <a:cs typeface="Tahoma"/>
              </a:rPr>
              <a:t>Secondary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memory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has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high</a:t>
            </a:r>
            <a:r>
              <a:rPr sz="1250" spc="-5" dirty="0">
                <a:latin typeface="Tahoma"/>
                <a:cs typeface="Tahoma"/>
              </a:rPr>
              <a:t> </a:t>
            </a:r>
            <a:r>
              <a:rPr sz="1250" spc="-35" dirty="0">
                <a:latin typeface="Tahoma"/>
                <a:cs typeface="Tahoma"/>
              </a:rPr>
              <a:t>storage</a:t>
            </a:r>
            <a:r>
              <a:rPr sz="1250" spc="-10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capacity</a:t>
            </a:r>
            <a:r>
              <a:rPr sz="125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than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primary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memory.</a:t>
            </a:r>
            <a:endParaRPr sz="1200">
              <a:latin typeface="Tahoma"/>
              <a:cs typeface="Tahoma"/>
            </a:endParaRPr>
          </a:p>
          <a:p>
            <a:pPr marL="572135" indent="-229235">
              <a:lnSpc>
                <a:spcPts val="1415"/>
              </a:lnSpc>
              <a:buSzPct val="83333"/>
              <a:buFont typeface="Symbol"/>
              <a:buChar char=""/>
              <a:tabLst>
                <a:tab pos="572135" algn="l"/>
                <a:tab pos="572770" algn="l"/>
              </a:tabLst>
            </a:pPr>
            <a:r>
              <a:rPr sz="1200" spc="-10" dirty="0">
                <a:latin typeface="Tahoma"/>
                <a:cs typeface="Tahoma"/>
              </a:rPr>
              <a:t>Secondary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memory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also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50" spc="-35" dirty="0">
                <a:latin typeface="Tahoma"/>
                <a:cs typeface="Tahoma"/>
              </a:rPr>
              <a:t>cheaper</a:t>
            </a:r>
            <a:r>
              <a:rPr sz="125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than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primary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memory.</a:t>
            </a:r>
            <a:endParaRPr sz="1200">
              <a:latin typeface="Tahoma"/>
              <a:cs typeface="Tahoma"/>
            </a:endParaRPr>
          </a:p>
          <a:p>
            <a:pPr marL="572135" marR="320040" indent="-228600">
              <a:lnSpc>
                <a:spcPts val="146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572135" algn="l"/>
                <a:tab pos="572770" algn="l"/>
              </a:tabLst>
            </a:pPr>
            <a:r>
              <a:rPr sz="1200" spc="-5" dirty="0">
                <a:latin typeface="Tahoma"/>
                <a:cs typeface="Tahoma"/>
              </a:rPr>
              <a:t>It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takes</a:t>
            </a:r>
            <a:r>
              <a:rPr sz="1200" spc="185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longer</a:t>
            </a:r>
            <a:r>
              <a:rPr sz="1250" spc="160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time</a:t>
            </a:r>
            <a:r>
              <a:rPr sz="1250" spc="170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to</a:t>
            </a:r>
            <a:r>
              <a:rPr sz="1250" spc="155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access</a:t>
            </a:r>
            <a:r>
              <a:rPr sz="1250" spc="1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and</a:t>
            </a:r>
            <a:r>
              <a:rPr sz="1200" spc="1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</a:t>
            </a:r>
            <a:r>
              <a:rPr sz="1200" spc="1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stored</a:t>
            </a:r>
            <a:r>
              <a:rPr sz="1200" spc="19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in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secondary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memorythanin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primary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150">
              <a:latin typeface="Tahoma"/>
              <a:cs typeface="Tahoma"/>
            </a:endParaRPr>
          </a:p>
          <a:p>
            <a:pPr marL="114935" marR="217804" algn="just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Tahoma"/>
                <a:cs typeface="Tahoma"/>
              </a:rPr>
              <a:t>Magnetic tape </a:t>
            </a:r>
            <a:r>
              <a:rPr sz="1200" dirty="0">
                <a:latin typeface="Tahoma"/>
                <a:cs typeface="Tahoma"/>
              </a:rPr>
              <a:t>drives, disk drives </a:t>
            </a:r>
            <a:r>
              <a:rPr sz="1200" spc="-5" dirty="0">
                <a:latin typeface="Tahoma"/>
                <a:cs typeface="Tahoma"/>
              </a:rPr>
              <a:t>and optical </a:t>
            </a:r>
            <a:r>
              <a:rPr sz="1200" dirty="0">
                <a:latin typeface="Tahoma"/>
                <a:cs typeface="Tahoma"/>
              </a:rPr>
              <a:t>disk drives </a:t>
            </a:r>
            <a:r>
              <a:rPr sz="1200" spc="-5" dirty="0">
                <a:latin typeface="Tahoma"/>
                <a:cs typeface="Tahoma"/>
              </a:rPr>
              <a:t>are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different types of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storagedevices.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ahoma"/>
              <a:cs typeface="Tahoma"/>
            </a:endParaRPr>
          </a:p>
          <a:p>
            <a:pPr marL="1029335" lvl="1" indent="-229235">
              <a:lnSpc>
                <a:spcPts val="1420"/>
              </a:lnSpc>
              <a:spcBef>
                <a:spcPts val="5"/>
              </a:spcBef>
              <a:buSzPct val="83333"/>
              <a:buFont typeface="Courier New"/>
              <a:buChar char="o"/>
              <a:tabLst>
                <a:tab pos="1029335" algn="l"/>
                <a:tab pos="1029969" algn="l"/>
              </a:tabLst>
            </a:pPr>
            <a:r>
              <a:rPr sz="1200" dirty="0">
                <a:latin typeface="Tahoma"/>
                <a:cs typeface="Tahoma"/>
              </a:rPr>
              <a:t>is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performed.</a:t>
            </a:r>
            <a:endParaRPr sz="1200">
              <a:latin typeface="Tahoma"/>
              <a:cs typeface="Tahoma"/>
            </a:endParaRPr>
          </a:p>
          <a:p>
            <a:pPr marL="1029335" lvl="1" indent="-229235">
              <a:lnSpc>
                <a:spcPts val="1455"/>
              </a:lnSpc>
              <a:buSzPct val="80000"/>
              <a:buFont typeface="Courier New"/>
              <a:buChar char="o"/>
              <a:tabLst>
                <a:tab pos="1029335" algn="l"/>
                <a:tab pos="1029969" algn="l"/>
              </a:tabLst>
            </a:pPr>
            <a:r>
              <a:rPr sz="1250" b="1" i="1" spc="-135" dirty="0">
                <a:latin typeface="Verdana"/>
                <a:cs typeface="Verdana"/>
              </a:rPr>
              <a:t>S</a:t>
            </a:r>
            <a:r>
              <a:rPr sz="1250" b="1" i="1" spc="-75" dirty="0">
                <a:latin typeface="Verdana"/>
                <a:cs typeface="Verdana"/>
              </a:rPr>
              <a:t>t</a:t>
            </a:r>
            <a:r>
              <a:rPr sz="1250" b="1" i="1" spc="-120" dirty="0">
                <a:latin typeface="Verdana"/>
                <a:cs typeface="Verdana"/>
              </a:rPr>
              <a:t>o</a:t>
            </a:r>
            <a:r>
              <a:rPr sz="1250" b="1" i="1" spc="-110" dirty="0">
                <a:latin typeface="Verdana"/>
                <a:cs typeface="Verdana"/>
              </a:rPr>
              <a:t>r</a:t>
            </a:r>
            <a:r>
              <a:rPr sz="1250" b="1" i="1" spc="-105" dirty="0">
                <a:latin typeface="Verdana"/>
                <a:cs typeface="Verdana"/>
              </a:rPr>
              <a:t>ing</a:t>
            </a:r>
            <a:r>
              <a:rPr sz="1250" b="1" i="1" spc="-80" dirty="0">
                <a:latin typeface="Verdana"/>
                <a:cs typeface="Verdana"/>
              </a:rPr>
              <a:t> </a:t>
            </a:r>
            <a:r>
              <a:rPr sz="1200" spc="-5" dirty="0">
                <a:latin typeface="Tahoma"/>
                <a:cs typeface="Tahoma"/>
              </a:rPr>
              <a:t>CP</a:t>
            </a:r>
            <a:r>
              <a:rPr sz="1200" dirty="0">
                <a:latin typeface="Tahoma"/>
                <a:cs typeface="Tahoma"/>
              </a:rPr>
              <a:t>U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wri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es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back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dirty="0">
                <a:latin typeface="Tahoma"/>
                <a:cs typeface="Tahoma"/>
              </a:rPr>
              <a:t>esults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f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exe</a:t>
            </a:r>
            <a:r>
              <a:rPr sz="1200" spc="-5" dirty="0">
                <a:latin typeface="Tahoma"/>
                <a:cs typeface="Tahoma"/>
              </a:rPr>
              <a:t>cu</a:t>
            </a:r>
            <a:r>
              <a:rPr sz="1200" spc="-2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ion,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o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mp</a:t>
            </a:r>
            <a:r>
              <a:rPr sz="1200" spc="5" dirty="0">
                <a:latin typeface="Tahoma"/>
                <a:cs typeface="Tahoma"/>
              </a:rPr>
              <a:t>u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-5" dirty="0">
                <a:latin typeface="Tahoma"/>
                <a:cs typeface="Tahoma"/>
              </a:rPr>
              <a:t>r‘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memory.</a:t>
            </a:r>
            <a:endParaRPr sz="1200">
              <a:latin typeface="Tahoma"/>
              <a:cs typeface="Tahoma"/>
            </a:endParaRPr>
          </a:p>
          <a:p>
            <a:pPr marL="241300">
              <a:lnSpc>
                <a:spcPts val="1475"/>
              </a:lnSpc>
            </a:pPr>
            <a:r>
              <a:rPr sz="1250" b="1" i="1" spc="-145" dirty="0">
                <a:latin typeface="Verdana"/>
                <a:cs typeface="Verdana"/>
              </a:rPr>
              <a:t>M</a:t>
            </a:r>
            <a:r>
              <a:rPr sz="1250" b="1" i="1" spc="-105" dirty="0">
                <a:latin typeface="Verdana"/>
                <a:cs typeface="Verdana"/>
              </a:rPr>
              <a:t>e</a:t>
            </a:r>
            <a:r>
              <a:rPr sz="1250" b="1" i="1" spc="-185" dirty="0">
                <a:latin typeface="Verdana"/>
                <a:cs typeface="Verdana"/>
              </a:rPr>
              <a:t>m</a:t>
            </a:r>
            <a:r>
              <a:rPr sz="1250" b="1" i="1" spc="-120" dirty="0">
                <a:latin typeface="Verdana"/>
                <a:cs typeface="Verdana"/>
              </a:rPr>
              <a:t>o</a:t>
            </a:r>
            <a:r>
              <a:rPr sz="1250" b="1" i="1" spc="-110" dirty="0">
                <a:latin typeface="Verdana"/>
                <a:cs typeface="Verdana"/>
              </a:rPr>
              <a:t>r</a:t>
            </a:r>
            <a:r>
              <a:rPr sz="1250" b="1" i="1" spc="-125" dirty="0">
                <a:latin typeface="Verdana"/>
                <a:cs typeface="Verdana"/>
              </a:rPr>
              <a:t>y</a:t>
            </a:r>
            <a:r>
              <a:rPr sz="1250" b="1" i="1" spc="-110" dirty="0">
                <a:latin typeface="Verdana"/>
                <a:cs typeface="Verdana"/>
              </a:rPr>
              <a:t> </a:t>
            </a:r>
            <a:r>
              <a:rPr sz="1250" b="1" i="1" spc="-105" dirty="0">
                <a:latin typeface="Verdana"/>
                <a:cs typeface="Verdana"/>
              </a:rPr>
              <a:t>C</a:t>
            </a:r>
            <a:r>
              <a:rPr sz="1250" b="1" i="1" spc="-114" dirty="0">
                <a:latin typeface="Verdana"/>
                <a:cs typeface="Verdana"/>
              </a:rPr>
              <a:t>hips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Verdana"/>
              <a:cs typeface="Verdana"/>
            </a:endParaRPr>
          </a:p>
          <a:p>
            <a:pPr marL="114935" marR="182880" algn="just">
              <a:lnSpc>
                <a:spcPct val="100600"/>
              </a:lnSpc>
              <a:spcBef>
                <a:spcPts val="5"/>
              </a:spcBef>
            </a:pP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RAM </a:t>
            </a:r>
            <a:r>
              <a:rPr sz="1200" spc="-5" dirty="0">
                <a:latin typeface="Tahoma"/>
                <a:cs typeface="Tahoma"/>
              </a:rPr>
              <a:t>consists of chips on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small circuit board (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Figure 1.12</a:t>
            </a:r>
            <a:r>
              <a:rPr sz="1200" spc="-5" dirty="0">
                <a:latin typeface="Tahoma"/>
                <a:cs typeface="Tahoma"/>
              </a:rPr>
              <a:t>). Two types of </a:t>
            </a:r>
            <a:r>
              <a:rPr sz="1200" dirty="0">
                <a:latin typeface="Tahoma"/>
                <a:cs typeface="Tahoma"/>
              </a:rPr>
              <a:t>memory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chips— </a:t>
            </a:r>
            <a:r>
              <a:rPr sz="1200" dirty="0">
                <a:latin typeface="Tahoma"/>
                <a:cs typeface="Tahoma"/>
              </a:rPr>
              <a:t>Single </a:t>
            </a:r>
            <a:r>
              <a:rPr sz="1200" spc="-5" dirty="0">
                <a:latin typeface="Tahoma"/>
                <a:cs typeface="Tahoma"/>
              </a:rPr>
              <a:t>In-line </a:t>
            </a:r>
            <a:r>
              <a:rPr sz="1200" dirty="0">
                <a:latin typeface="Tahoma"/>
                <a:cs typeface="Tahoma"/>
              </a:rPr>
              <a:t>Memory </a:t>
            </a:r>
            <a:r>
              <a:rPr sz="1200" spc="-5" dirty="0">
                <a:latin typeface="Tahoma"/>
                <a:cs typeface="Tahoma"/>
              </a:rPr>
              <a:t>Module </a:t>
            </a:r>
            <a:r>
              <a:rPr sz="1200" dirty="0">
                <a:latin typeface="Tahoma"/>
                <a:cs typeface="Tahoma"/>
              </a:rPr>
              <a:t>(SIMM) </a:t>
            </a:r>
            <a:r>
              <a:rPr sz="1200" spc="-5" dirty="0">
                <a:latin typeface="Tahoma"/>
                <a:cs typeface="Tahoma"/>
              </a:rPr>
              <a:t>and Dual In-line </a:t>
            </a:r>
            <a:r>
              <a:rPr sz="1200" dirty="0">
                <a:latin typeface="Tahoma"/>
                <a:cs typeface="Tahoma"/>
              </a:rPr>
              <a:t>Memory </a:t>
            </a:r>
            <a:r>
              <a:rPr sz="1200" spc="-5" dirty="0">
                <a:latin typeface="Tahoma"/>
                <a:cs typeface="Tahoma"/>
              </a:rPr>
              <a:t>Module (DIMM)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 </a:t>
            </a:r>
            <a:r>
              <a:rPr sz="1200" dirty="0">
                <a:latin typeface="Tahoma"/>
                <a:cs typeface="Tahoma"/>
              </a:rPr>
              <a:t>used in </a:t>
            </a:r>
            <a:r>
              <a:rPr sz="1200" spc="-5" dirty="0">
                <a:latin typeface="Tahoma"/>
                <a:cs typeface="Tahoma"/>
              </a:rPr>
              <a:t>desktop computers. The </a:t>
            </a:r>
            <a:r>
              <a:rPr sz="1200" dirty="0">
                <a:latin typeface="Tahoma"/>
                <a:cs typeface="Tahoma"/>
              </a:rPr>
              <a:t>CPU </a:t>
            </a:r>
            <a:r>
              <a:rPr sz="1200" spc="-5" dirty="0">
                <a:latin typeface="Tahoma"/>
                <a:cs typeface="Tahoma"/>
              </a:rPr>
              <a:t>can retrieve information from DIMM chip at </a:t>
            </a:r>
            <a:r>
              <a:rPr sz="1200" dirty="0">
                <a:latin typeface="Tahoma"/>
                <a:cs typeface="Tahoma"/>
              </a:rPr>
              <a:t>64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bits compared to </a:t>
            </a:r>
            <a:r>
              <a:rPr sz="1200" dirty="0">
                <a:latin typeface="Tahoma"/>
                <a:cs typeface="Tahoma"/>
              </a:rPr>
              <a:t>32 bits or 16 </a:t>
            </a:r>
            <a:r>
              <a:rPr sz="1200" spc="-5" dirty="0">
                <a:latin typeface="Tahoma"/>
                <a:cs typeface="Tahoma"/>
              </a:rPr>
              <a:t>bits transfer with SIMM chips. DIMM chips are </a:t>
            </a:r>
            <a:r>
              <a:rPr sz="1200" dirty="0">
                <a:latin typeface="Tahoma"/>
                <a:cs typeface="Tahoma"/>
              </a:rPr>
              <a:t>used </a:t>
            </a:r>
            <a:r>
              <a:rPr sz="1200" spc="-1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 Pentium </a:t>
            </a:r>
            <a:r>
              <a:rPr sz="1200" dirty="0">
                <a:latin typeface="Tahoma"/>
                <a:cs typeface="Tahoma"/>
              </a:rPr>
              <a:t>4 </a:t>
            </a:r>
            <a:r>
              <a:rPr sz="1200" spc="-5" dirty="0">
                <a:latin typeface="Tahoma"/>
                <a:cs typeface="Tahoma"/>
              </a:rPr>
              <a:t>onwards to</a:t>
            </a:r>
            <a:r>
              <a:rPr sz="1200" dirty="0">
                <a:latin typeface="Tahoma"/>
                <a:cs typeface="Tahoma"/>
              </a:rPr>
              <a:t> increase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access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speed.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969770"/>
            <a:ext cx="5687695" cy="208584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2563114"/>
            <a:ext cx="5969000" cy="2792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Figu</a:t>
            </a:r>
            <a:r>
              <a:rPr sz="1200" b="1" spc="-20" dirty="0">
                <a:latin typeface="Tahoma"/>
                <a:cs typeface="Tahoma"/>
              </a:rPr>
              <a:t>r</a:t>
            </a:r>
            <a:r>
              <a:rPr sz="1200" b="1" dirty="0">
                <a:latin typeface="Tahoma"/>
                <a:cs typeface="Tahoma"/>
              </a:rPr>
              <a:t>e</a:t>
            </a:r>
            <a:r>
              <a:rPr sz="1200" b="1" spc="-1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1.12</a:t>
            </a:r>
            <a:r>
              <a:rPr sz="1200" b="1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RAM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</a:t>
            </a:r>
            <a:r>
              <a:rPr sz="1200" spc="-10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mo</a:t>
            </a:r>
            <a:r>
              <a:rPr sz="1200" spc="-20" dirty="0">
                <a:latin typeface="Tahoma"/>
                <a:cs typeface="Tahoma"/>
              </a:rPr>
              <a:t>r</a:t>
            </a:r>
            <a:r>
              <a:rPr sz="1200" dirty="0">
                <a:latin typeface="Tahoma"/>
                <a:cs typeface="Tahoma"/>
              </a:rPr>
              <a:t>y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chip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</a:pPr>
            <a:r>
              <a:rPr sz="1250" b="1" i="1" spc="-135" dirty="0">
                <a:latin typeface="Verdana"/>
                <a:cs typeface="Verdana"/>
              </a:rPr>
              <a:t>S</a:t>
            </a:r>
            <a:r>
              <a:rPr sz="1250" b="1" i="1" spc="-75" dirty="0">
                <a:latin typeface="Verdana"/>
                <a:cs typeface="Verdana"/>
              </a:rPr>
              <a:t>t</a:t>
            </a:r>
            <a:r>
              <a:rPr sz="1250" b="1" i="1" spc="-120" dirty="0">
                <a:latin typeface="Verdana"/>
                <a:cs typeface="Verdana"/>
              </a:rPr>
              <a:t>o</a:t>
            </a:r>
            <a:r>
              <a:rPr sz="1250" b="1" i="1" spc="-110" dirty="0">
                <a:latin typeface="Verdana"/>
                <a:cs typeface="Verdana"/>
              </a:rPr>
              <a:t>r</a:t>
            </a:r>
            <a:r>
              <a:rPr sz="1250" b="1" i="1" spc="-120" dirty="0">
                <a:latin typeface="Verdana"/>
                <a:cs typeface="Verdana"/>
              </a:rPr>
              <a:t>age</a:t>
            </a:r>
            <a:r>
              <a:rPr sz="1250" b="1" i="1" spc="-145" dirty="0">
                <a:latin typeface="Verdana"/>
                <a:cs typeface="Verdana"/>
              </a:rPr>
              <a:t> </a:t>
            </a:r>
            <a:r>
              <a:rPr sz="1250" b="1" i="1" spc="-114" dirty="0">
                <a:latin typeface="Verdana"/>
                <a:cs typeface="Verdana"/>
              </a:rPr>
              <a:t>Device</a:t>
            </a:r>
            <a:r>
              <a:rPr sz="1250" b="1" i="1" spc="-125" dirty="0">
                <a:latin typeface="Verdana"/>
                <a:cs typeface="Verdana"/>
              </a:rPr>
              <a:t>s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Verdana"/>
              <a:cs typeface="Verdana"/>
            </a:endParaRPr>
          </a:p>
          <a:p>
            <a:pPr marL="12700" marR="5080" algn="just">
              <a:lnSpc>
                <a:spcPct val="100600"/>
              </a:lnSpc>
              <a:spcBef>
                <a:spcPts val="5"/>
              </a:spcBef>
            </a:pP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disk drives </a:t>
            </a:r>
            <a:r>
              <a:rPr sz="1200" spc="-5" dirty="0">
                <a:latin typeface="Tahoma"/>
                <a:cs typeface="Tahoma"/>
              </a:rPr>
              <a:t>are </a:t>
            </a:r>
            <a:r>
              <a:rPr sz="1200" dirty="0">
                <a:latin typeface="Tahoma"/>
                <a:cs typeface="Tahoma"/>
              </a:rPr>
              <a:t>present inside </a:t>
            </a:r>
            <a:r>
              <a:rPr sz="1200" spc="-5" dirty="0">
                <a:latin typeface="Tahoma"/>
                <a:cs typeface="Tahoma"/>
              </a:rPr>
              <a:t>the machine. The common </a:t>
            </a:r>
            <a:r>
              <a:rPr sz="1200" dirty="0">
                <a:latin typeface="Tahoma"/>
                <a:cs typeface="Tahoma"/>
              </a:rPr>
              <a:t>disk drives in a </a:t>
            </a:r>
            <a:r>
              <a:rPr sz="1200" spc="-5" dirty="0">
                <a:latin typeface="Tahoma"/>
                <a:cs typeface="Tahoma"/>
              </a:rPr>
              <a:t>machine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 hard </a:t>
            </a:r>
            <a:r>
              <a:rPr sz="1200" dirty="0">
                <a:latin typeface="Tahoma"/>
                <a:cs typeface="Tahoma"/>
              </a:rPr>
              <a:t>disk drive, </a:t>
            </a:r>
            <a:r>
              <a:rPr sz="1200" spc="-5" dirty="0">
                <a:latin typeface="Tahoma"/>
                <a:cs typeface="Tahoma"/>
              </a:rPr>
              <a:t>floppy </a:t>
            </a:r>
            <a:r>
              <a:rPr sz="1200" dirty="0">
                <a:latin typeface="Tahoma"/>
                <a:cs typeface="Tahoma"/>
              </a:rPr>
              <a:t>drive </a:t>
            </a:r>
            <a:r>
              <a:rPr sz="1200" spc="-5" dirty="0">
                <a:latin typeface="Tahoma"/>
                <a:cs typeface="Tahoma"/>
              </a:rPr>
              <a:t>(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Figure 1.13 </a:t>
            </a:r>
            <a:r>
              <a:rPr sz="1200" u="sng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(i &amp; </a:t>
            </a:r>
            <a:r>
              <a:rPr sz="1200" u="sng" spc="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ii)</a:t>
            </a:r>
            <a:r>
              <a:rPr sz="1200" spc="5" dirty="0">
                <a:latin typeface="Tahoma"/>
                <a:cs typeface="Tahoma"/>
              </a:rPr>
              <a:t>)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CD drive or </a:t>
            </a:r>
            <a:r>
              <a:rPr sz="1200" spc="-5" dirty="0">
                <a:latin typeface="Tahoma"/>
                <a:cs typeface="Tahoma"/>
              </a:rPr>
              <a:t>DVD </a:t>
            </a:r>
            <a:r>
              <a:rPr sz="1200" dirty="0">
                <a:latin typeface="Tahoma"/>
                <a:cs typeface="Tahoma"/>
              </a:rPr>
              <a:t>drive. High-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storage </a:t>
            </a:r>
            <a:r>
              <a:rPr sz="1200" dirty="0">
                <a:latin typeface="Tahoma"/>
                <a:cs typeface="Tahoma"/>
              </a:rPr>
              <a:t>devices like </a:t>
            </a:r>
            <a:r>
              <a:rPr sz="1200" spc="-10" dirty="0">
                <a:latin typeface="Tahoma"/>
                <a:cs typeface="Tahoma"/>
              </a:rPr>
              <a:t>hard </a:t>
            </a:r>
            <a:r>
              <a:rPr sz="1200" dirty="0">
                <a:latin typeface="Tahoma"/>
                <a:cs typeface="Tahoma"/>
              </a:rPr>
              <a:t>disk, </a:t>
            </a:r>
            <a:r>
              <a:rPr sz="1200" spc="-5" dirty="0">
                <a:latin typeface="Tahoma"/>
                <a:cs typeface="Tahoma"/>
              </a:rPr>
              <a:t>floppy </a:t>
            </a:r>
            <a:r>
              <a:rPr sz="1200" dirty="0">
                <a:latin typeface="Tahoma"/>
                <a:cs typeface="Tahoma"/>
              </a:rPr>
              <a:t>disk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CDs </a:t>
            </a:r>
            <a:r>
              <a:rPr sz="1200" spc="-5" dirty="0">
                <a:latin typeface="Tahoma"/>
                <a:cs typeface="Tahoma"/>
              </a:rPr>
              <a:t>(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Figure </a:t>
            </a:r>
            <a:r>
              <a:rPr sz="1200" u="sng" spc="-1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1.13 </a:t>
            </a:r>
            <a:r>
              <a:rPr sz="1200" u="sng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(iii) &amp; 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(iv)</a:t>
            </a:r>
            <a:r>
              <a:rPr sz="1200" spc="-5" dirty="0">
                <a:latin typeface="Tahoma"/>
                <a:cs typeface="Tahoma"/>
              </a:rPr>
              <a:t>) are inserted </a:t>
            </a:r>
            <a:r>
              <a:rPr sz="1200" dirty="0">
                <a:latin typeface="Tahoma"/>
                <a:cs typeface="Tahoma"/>
              </a:rPr>
              <a:t> into </a:t>
            </a:r>
            <a:r>
              <a:rPr sz="1200" spc="-5" dirty="0">
                <a:latin typeface="Tahoma"/>
                <a:cs typeface="Tahoma"/>
              </a:rPr>
              <a:t>the hard </a:t>
            </a:r>
            <a:r>
              <a:rPr sz="1200" dirty="0">
                <a:latin typeface="Tahoma"/>
                <a:cs typeface="Tahoma"/>
              </a:rPr>
              <a:t>disk drive, </a:t>
            </a:r>
            <a:r>
              <a:rPr sz="1200" spc="-5" dirty="0">
                <a:latin typeface="Tahoma"/>
                <a:cs typeface="Tahoma"/>
              </a:rPr>
              <a:t>floppy </a:t>
            </a:r>
            <a:r>
              <a:rPr sz="1200" dirty="0">
                <a:latin typeface="Tahoma"/>
                <a:cs typeface="Tahoma"/>
              </a:rPr>
              <a:t>drive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CD drive, </a:t>
            </a:r>
            <a:r>
              <a:rPr sz="1200" spc="-5" dirty="0">
                <a:latin typeface="Tahoma"/>
                <a:cs typeface="Tahoma"/>
              </a:rPr>
              <a:t>respectively. </a:t>
            </a:r>
            <a:r>
              <a:rPr sz="1200" dirty="0">
                <a:latin typeface="Tahoma"/>
                <a:cs typeface="Tahoma"/>
              </a:rPr>
              <a:t>These </a:t>
            </a:r>
            <a:r>
              <a:rPr sz="1200" spc="-5" dirty="0">
                <a:latin typeface="Tahoma"/>
                <a:cs typeface="Tahoma"/>
              </a:rPr>
              <a:t>storage </a:t>
            </a:r>
            <a:r>
              <a:rPr sz="1200" dirty="0">
                <a:latin typeface="Tahoma"/>
                <a:cs typeface="Tahoma"/>
              </a:rPr>
              <a:t>devices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can store</a:t>
            </a:r>
            <a:r>
              <a:rPr sz="1200" dirty="0">
                <a:latin typeface="Tahoma"/>
                <a:cs typeface="Tahoma"/>
              </a:rPr>
              <a:t> large</a:t>
            </a:r>
            <a:r>
              <a:rPr sz="1200" spc="-5" dirty="0">
                <a:latin typeface="Tahoma"/>
                <a:cs typeface="Tahoma"/>
              </a:rPr>
              <a:t> amounts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 data,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permanently.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ahoma"/>
              <a:cs typeface="Tahoma"/>
            </a:endParaRPr>
          </a:p>
          <a:p>
            <a:pPr marL="139065">
              <a:lnSpc>
                <a:spcPct val="100000"/>
              </a:lnSpc>
            </a:pPr>
            <a:r>
              <a:rPr sz="1250" b="1" i="1" spc="-120" dirty="0">
                <a:latin typeface="Verdana"/>
                <a:cs typeface="Verdana"/>
              </a:rPr>
              <a:t>Processor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Verdana"/>
              <a:cs typeface="Verdana"/>
            </a:endParaRPr>
          </a:p>
          <a:p>
            <a:pPr marL="12700" marR="6350" algn="just">
              <a:lnSpc>
                <a:spcPct val="99600"/>
              </a:lnSpc>
            </a:pPr>
            <a:r>
              <a:rPr sz="1200" spc="-5" dirty="0">
                <a:latin typeface="Tahoma"/>
                <a:cs typeface="Tahoma"/>
              </a:rPr>
              <a:t>The processor </a:t>
            </a:r>
            <a:r>
              <a:rPr sz="1200" dirty="0">
                <a:latin typeface="Tahoma"/>
                <a:cs typeface="Tahoma"/>
              </a:rPr>
              <a:t>or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CPU is </a:t>
            </a:r>
            <a:r>
              <a:rPr sz="1200" spc="-5" dirty="0">
                <a:latin typeface="Tahoma"/>
                <a:cs typeface="Tahoma"/>
              </a:rPr>
              <a:t>the main component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computer. </a:t>
            </a:r>
            <a:r>
              <a:rPr sz="1200" dirty="0">
                <a:latin typeface="Tahoma"/>
                <a:cs typeface="Tahoma"/>
              </a:rPr>
              <a:t>Select a processor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based</a:t>
            </a:r>
            <a:r>
              <a:rPr sz="1200" dirty="0">
                <a:latin typeface="Tahoma"/>
                <a:cs typeface="Tahoma"/>
              </a:rPr>
              <a:t> on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factors</a:t>
            </a:r>
            <a:r>
              <a:rPr sz="1200" dirty="0">
                <a:latin typeface="Tahoma"/>
                <a:cs typeface="Tahoma"/>
              </a:rPr>
              <a:t> like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its speed,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performance,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reliability and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motherboard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support.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Pentium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Pro,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Pentium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15" dirty="0">
                <a:latin typeface="Tahoma"/>
                <a:cs typeface="Tahoma"/>
              </a:rPr>
              <a:t>2and</a:t>
            </a:r>
            <a:r>
              <a:rPr sz="1200" spc="-5" dirty="0">
                <a:latin typeface="Tahoma"/>
                <a:cs typeface="Tahoma"/>
              </a:rPr>
              <a:t> Pentium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4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dirty="0">
                <a:latin typeface="Tahoma"/>
                <a:cs typeface="Tahoma"/>
              </a:rPr>
              <a:t> some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processors.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356729"/>
            <a:ext cx="5909945" cy="2429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Figure</a:t>
            </a:r>
            <a:r>
              <a:rPr sz="1200" b="1" spc="-30" dirty="0">
                <a:latin typeface="Tahoma"/>
                <a:cs typeface="Tahoma"/>
              </a:rPr>
              <a:t> </a:t>
            </a:r>
            <a:r>
              <a:rPr sz="1200" b="1" spc="-10" dirty="0">
                <a:latin typeface="Tahoma"/>
                <a:cs typeface="Tahoma"/>
              </a:rPr>
              <a:t>1.13</a:t>
            </a:r>
            <a:r>
              <a:rPr sz="1200" b="1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Storage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devices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(i)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Hard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disk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drive,</a:t>
            </a:r>
            <a:r>
              <a:rPr sz="1200" spc="-5" dirty="0">
                <a:latin typeface="Tahoma"/>
                <a:cs typeface="Tahoma"/>
              </a:rPr>
              <a:t> (ii) DVD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drive,</a:t>
            </a:r>
            <a:r>
              <a:rPr sz="1200" spc="-5" dirty="0">
                <a:latin typeface="Tahoma"/>
                <a:cs typeface="Tahoma"/>
              </a:rPr>
              <a:t> (iii) Floppy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disk,</a:t>
            </a:r>
            <a:r>
              <a:rPr sz="1200" spc="-5" dirty="0">
                <a:latin typeface="Tahoma"/>
                <a:cs typeface="Tahoma"/>
              </a:rPr>
              <a:t> (iv)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CD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ahoma"/>
                <a:cs typeface="Tahoma"/>
              </a:rPr>
              <a:t>SUMMARY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ahoma"/>
              <a:cs typeface="Tahoma"/>
            </a:endParaRPr>
          </a:p>
          <a:p>
            <a:pPr marL="410209" marR="5080" indent="-228600" algn="just">
              <a:lnSpc>
                <a:spcPts val="1460"/>
              </a:lnSpc>
              <a:buSzPct val="80000"/>
              <a:buFont typeface="Symbol"/>
              <a:buChar char=""/>
              <a:tabLst>
                <a:tab pos="410845" algn="l"/>
              </a:tabLst>
            </a:pPr>
            <a:r>
              <a:rPr sz="1250" spc="-35" dirty="0">
                <a:latin typeface="Tahoma"/>
                <a:cs typeface="Tahoma"/>
              </a:rPr>
              <a:t>Computer</a:t>
            </a:r>
            <a:r>
              <a:rPr sz="1250" spc="-3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is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an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electronic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device</a:t>
            </a:r>
            <a:r>
              <a:rPr sz="1200" spc="-5" dirty="0">
                <a:latin typeface="Tahoma"/>
                <a:cs typeface="Tahoma"/>
              </a:rPr>
              <a:t> which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accepts</a:t>
            </a:r>
            <a:r>
              <a:rPr sz="1200" spc="-5" dirty="0">
                <a:latin typeface="Tahoma"/>
                <a:cs typeface="Tahoma"/>
              </a:rPr>
              <a:t> data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input,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performs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 </a:t>
            </a:r>
            <a:r>
              <a:rPr sz="1200" dirty="0">
                <a:latin typeface="Tahoma"/>
                <a:cs typeface="Tahoma"/>
              </a:rPr>
              <a:t>on </a:t>
            </a:r>
            <a:r>
              <a:rPr sz="1200" spc="10" dirty="0">
                <a:latin typeface="Tahoma"/>
                <a:cs typeface="Tahoma"/>
              </a:rPr>
              <a:t>thedata,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gives </a:t>
            </a:r>
            <a:r>
              <a:rPr sz="1200" spc="-5" dirty="0">
                <a:latin typeface="Tahoma"/>
                <a:cs typeface="Tahoma"/>
              </a:rPr>
              <a:t>the desired output.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computer </a:t>
            </a:r>
            <a:r>
              <a:rPr sz="1200" dirty="0">
                <a:latin typeface="Tahoma"/>
                <a:cs typeface="Tahoma"/>
              </a:rPr>
              <a:t>may </a:t>
            </a:r>
            <a:r>
              <a:rPr sz="1200" spc="-5" dirty="0">
                <a:latin typeface="Tahoma"/>
                <a:cs typeface="Tahoma"/>
              </a:rPr>
              <a:t>be </a:t>
            </a:r>
            <a:r>
              <a:rPr sz="1250" spc="-30" dirty="0">
                <a:latin typeface="Tahoma"/>
                <a:cs typeface="Tahoma"/>
              </a:rPr>
              <a:t>analog </a:t>
            </a:r>
            <a:r>
              <a:rPr sz="1250" spc="-25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or</a:t>
            </a:r>
            <a:r>
              <a:rPr sz="1250" spc="-25" dirty="0">
                <a:latin typeface="Tahoma"/>
                <a:cs typeface="Tahoma"/>
              </a:rPr>
              <a:t> digital</a:t>
            </a:r>
            <a:r>
              <a:rPr sz="1250" spc="-70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computer</a:t>
            </a:r>
            <a:r>
              <a:rPr sz="1200" spc="-25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410209" indent="-229235" algn="just">
              <a:lnSpc>
                <a:spcPts val="1400"/>
              </a:lnSpc>
              <a:buSzPct val="83333"/>
              <a:buFont typeface="Symbol"/>
              <a:buChar char=""/>
              <a:tabLst>
                <a:tab pos="410845" algn="l"/>
              </a:tabLst>
            </a:pPr>
            <a:r>
              <a:rPr sz="1200" dirty="0">
                <a:latin typeface="Tahoma"/>
                <a:cs typeface="Tahoma"/>
              </a:rPr>
              <a:t>Speed,</a:t>
            </a:r>
            <a:r>
              <a:rPr sz="1200" spc="484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accuracy,</a:t>
            </a:r>
            <a:r>
              <a:rPr sz="1200" spc="49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diligence,</a:t>
            </a:r>
            <a:r>
              <a:rPr sz="1200" spc="48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storage</a:t>
            </a:r>
            <a:r>
              <a:rPr sz="1200" spc="4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capability</a:t>
            </a:r>
            <a:r>
              <a:rPr sz="1200" spc="4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4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versatility</a:t>
            </a:r>
            <a:r>
              <a:rPr sz="1200" spc="4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48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48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main</a:t>
            </a:r>
            <a:endParaRPr sz="1200">
              <a:latin typeface="Tahoma"/>
              <a:cs typeface="Tahoma"/>
            </a:endParaRPr>
          </a:p>
          <a:p>
            <a:pPr marL="410209">
              <a:lnSpc>
                <a:spcPts val="1465"/>
              </a:lnSpc>
            </a:pPr>
            <a:r>
              <a:rPr sz="1250" spc="-20" dirty="0">
                <a:latin typeface="Tahoma"/>
                <a:cs typeface="Tahoma"/>
              </a:rPr>
              <a:t>characteristicsof</a:t>
            </a:r>
            <a:r>
              <a:rPr sz="1250" spc="-55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computer</a:t>
            </a:r>
            <a:r>
              <a:rPr sz="1200" spc="-25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410209" indent="-228600">
              <a:lnSpc>
                <a:spcPts val="1480"/>
              </a:lnSpc>
              <a:buSzPct val="83333"/>
              <a:buFont typeface="Symbol"/>
              <a:buChar char=""/>
              <a:tabLst>
                <a:tab pos="410209" algn="l"/>
                <a:tab pos="410845" algn="l"/>
              </a:tabLst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95" dirty="0">
                <a:latin typeface="Tahoma"/>
                <a:cs typeface="Tahoma"/>
              </a:rPr>
              <a:t> </a:t>
            </a:r>
            <a:r>
              <a:rPr sz="1250" spc="-35" dirty="0">
                <a:latin typeface="Tahoma"/>
                <a:cs typeface="Tahoma"/>
              </a:rPr>
              <a:t>computing</a:t>
            </a:r>
            <a:r>
              <a:rPr sz="1250" spc="280" dirty="0">
                <a:latin typeface="Tahoma"/>
                <a:cs typeface="Tahoma"/>
              </a:rPr>
              <a:t> </a:t>
            </a:r>
            <a:r>
              <a:rPr sz="1250" spc="-35" dirty="0">
                <a:latin typeface="Tahoma"/>
                <a:cs typeface="Tahoma"/>
              </a:rPr>
              <a:t>devices</a:t>
            </a:r>
            <a:r>
              <a:rPr sz="1250" spc="2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have</a:t>
            </a:r>
            <a:r>
              <a:rPr sz="1200" spc="29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evolved</a:t>
            </a:r>
            <a:r>
              <a:rPr sz="1200" spc="3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from</a:t>
            </a:r>
            <a:r>
              <a:rPr sz="1200" spc="2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simple</a:t>
            </a:r>
            <a:r>
              <a:rPr sz="1200" spc="29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mechanical</a:t>
            </a:r>
            <a:r>
              <a:rPr sz="1200" spc="2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machines,</a:t>
            </a:r>
            <a:r>
              <a:rPr sz="1200" spc="3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like</a:t>
            </a:r>
            <a:endParaRPr sz="1200">
              <a:latin typeface="Tahoma"/>
              <a:cs typeface="Tahoma"/>
            </a:endParaRPr>
          </a:p>
          <a:p>
            <a:pPr marL="410209" marR="75565">
              <a:lnSpc>
                <a:spcPct val="100000"/>
              </a:lnSpc>
            </a:pPr>
            <a:r>
              <a:rPr sz="1200" dirty="0">
                <a:latin typeface="Tahoma"/>
                <a:cs typeface="Tahoma"/>
              </a:rPr>
              <a:t>ABACUS,</a:t>
            </a:r>
            <a:r>
              <a:rPr sz="1200" spc="-11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Napier‘s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bones,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Slide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Rule,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Pascal‘s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Adding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Subtraction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Machine,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Leibniz‘s</a:t>
            </a:r>
            <a:r>
              <a:rPr sz="1200" spc="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Multiplication</a:t>
            </a:r>
            <a:r>
              <a:rPr sz="1200" spc="1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1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Dividing</a:t>
            </a:r>
            <a:r>
              <a:rPr sz="1200" spc="1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Machine,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Jacquard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Punched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Card</a:t>
            </a:r>
            <a:r>
              <a:rPr sz="1200" spc="1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System,</a:t>
            </a:r>
            <a:endParaRPr sz="1200">
              <a:latin typeface="Tahoma"/>
              <a:cs typeface="Tahoma"/>
            </a:endParaRPr>
          </a:p>
          <a:p>
            <a:pPr marL="410209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Tahoma"/>
                <a:cs typeface="Tahoma"/>
              </a:rPr>
              <a:t>Babbage‘s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Analytical  </a:t>
            </a:r>
            <a:r>
              <a:rPr sz="1200" spc="-5" dirty="0">
                <a:latin typeface="Tahoma"/>
                <a:cs typeface="Tahoma"/>
              </a:rPr>
              <a:t>Engine</a:t>
            </a:r>
            <a:r>
              <a:rPr sz="1200" spc="38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and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Hollerith‘s</a:t>
            </a:r>
            <a:r>
              <a:rPr sz="1200" spc="3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Tabulating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Machine,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409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first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864108"/>
            <a:ext cx="5787390" cy="146608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5531484"/>
            <a:ext cx="5698490" cy="169532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9591" y="849883"/>
            <a:ext cx="6052820" cy="9024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2445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e</a:t>
            </a:r>
            <a:r>
              <a:rPr sz="1200" spc="-15" dirty="0">
                <a:latin typeface="Tahoma"/>
                <a:cs typeface="Tahoma"/>
              </a:rPr>
              <a:t>l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-20" dirty="0">
                <a:latin typeface="Tahoma"/>
                <a:cs typeface="Tahoma"/>
              </a:rPr>
              <a:t>t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spc="-2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nic</a:t>
            </a:r>
            <a:r>
              <a:rPr sz="1200" spc="-1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mpu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-5" dirty="0">
                <a:latin typeface="Tahoma"/>
                <a:cs typeface="Tahoma"/>
              </a:rPr>
              <a:t>r.</a:t>
            </a:r>
            <a:endParaRPr sz="1200">
              <a:latin typeface="Tahoma"/>
              <a:cs typeface="Tahoma"/>
            </a:endParaRPr>
          </a:p>
          <a:p>
            <a:pPr marL="512445" indent="-229235" algn="just">
              <a:lnSpc>
                <a:spcPts val="1420"/>
              </a:lnSpc>
              <a:buSzPct val="83333"/>
              <a:buFont typeface="Symbol"/>
              <a:buChar char=""/>
              <a:tabLst>
                <a:tab pos="513080" algn="l"/>
              </a:tabLst>
            </a:pPr>
            <a:r>
              <a:rPr sz="1200" spc="-5" dirty="0">
                <a:latin typeface="Tahoma"/>
                <a:cs typeface="Tahoma"/>
              </a:rPr>
              <a:t>Charles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Babbage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called 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father of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endParaRPr sz="1200">
              <a:latin typeface="Tahoma"/>
              <a:cs typeface="Tahoma"/>
            </a:endParaRPr>
          </a:p>
          <a:p>
            <a:pPr marL="512445" marR="5080" indent="-228600" algn="just">
              <a:lnSpc>
                <a:spcPct val="97200"/>
              </a:lnSpc>
              <a:spcBef>
                <a:spcPts val="25"/>
              </a:spcBef>
              <a:buSzPct val="80000"/>
              <a:buFont typeface="Symbol"/>
              <a:buChar char=""/>
              <a:tabLst>
                <a:tab pos="513080" algn="l"/>
              </a:tabLst>
            </a:pPr>
            <a:r>
              <a:rPr sz="1250" spc="-35" dirty="0">
                <a:latin typeface="Tahoma"/>
                <a:cs typeface="Tahoma"/>
              </a:rPr>
              <a:t>Computer</a:t>
            </a:r>
            <a:r>
              <a:rPr sz="1250" spc="-3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is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an electronic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device </a:t>
            </a:r>
            <a:r>
              <a:rPr sz="1200" spc="-5" dirty="0">
                <a:latin typeface="Tahoma"/>
                <a:cs typeface="Tahoma"/>
              </a:rPr>
              <a:t>based </a:t>
            </a:r>
            <a:r>
              <a:rPr sz="1200" dirty="0">
                <a:latin typeface="Tahoma"/>
                <a:cs typeface="Tahoma"/>
              </a:rPr>
              <a:t>on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input-process-output concept.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Input/Output </a:t>
            </a:r>
            <a:r>
              <a:rPr sz="1200" dirty="0">
                <a:latin typeface="Tahoma"/>
                <a:cs typeface="Tahoma"/>
              </a:rPr>
              <a:t>Unit, CPU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Memory unit </a:t>
            </a:r>
            <a:r>
              <a:rPr sz="1200" spc="-5" dirty="0">
                <a:latin typeface="Tahoma"/>
                <a:cs typeface="Tahoma"/>
              </a:rPr>
              <a:t>are the three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main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50" spc="-35" dirty="0">
                <a:latin typeface="Tahoma"/>
                <a:cs typeface="Tahoma"/>
              </a:rPr>
              <a:t>components</a:t>
            </a:r>
            <a:r>
              <a:rPr sz="1250" spc="-30" dirty="0">
                <a:latin typeface="Tahoma"/>
                <a:cs typeface="Tahoma"/>
              </a:rPr>
              <a:t> of </a:t>
            </a:r>
            <a:r>
              <a:rPr sz="1250" spc="-25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computer</a:t>
            </a:r>
            <a:r>
              <a:rPr sz="1200" spc="-30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512445" marR="19050" indent="-228600">
              <a:lnSpc>
                <a:spcPts val="1450"/>
              </a:lnSpc>
              <a:spcBef>
                <a:spcPts val="50"/>
              </a:spcBef>
              <a:buSzPct val="80000"/>
              <a:buFont typeface="Symbol"/>
              <a:buChar char=""/>
              <a:tabLst>
                <a:tab pos="512445" algn="l"/>
                <a:tab pos="513080" algn="l"/>
              </a:tabLst>
            </a:pPr>
            <a:r>
              <a:rPr sz="1250" spc="-30" dirty="0">
                <a:latin typeface="Tahoma"/>
                <a:cs typeface="Tahoma"/>
              </a:rPr>
              <a:t>Input/Output</a:t>
            </a:r>
            <a:r>
              <a:rPr sz="1250" spc="170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Unit</a:t>
            </a:r>
            <a:r>
              <a:rPr sz="1250" spc="1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consists</a:t>
            </a:r>
            <a:r>
              <a:rPr sz="1200" spc="19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1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Input</a:t>
            </a:r>
            <a:r>
              <a:rPr sz="1200" spc="1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which</a:t>
            </a:r>
            <a:r>
              <a:rPr sz="1200" spc="19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accepts</a:t>
            </a:r>
            <a:r>
              <a:rPr sz="1200" spc="1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18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from</a:t>
            </a:r>
            <a:r>
              <a:rPr sz="1200" spc="1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user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provides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processed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data.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50" spc="-35" dirty="0">
                <a:latin typeface="Tahoma"/>
                <a:cs typeface="Tahoma"/>
              </a:rPr>
              <a:t>CPU</a:t>
            </a:r>
            <a:r>
              <a:rPr sz="1250" spc="1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processes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input</a:t>
            </a:r>
            <a:endParaRPr sz="1200">
              <a:latin typeface="Tahoma"/>
              <a:cs typeface="Tahoma"/>
            </a:endParaRPr>
          </a:p>
          <a:p>
            <a:pPr marL="512445" marR="19685">
              <a:lnSpc>
                <a:spcPts val="1440"/>
              </a:lnSpc>
              <a:spcBef>
                <a:spcPts val="15"/>
              </a:spcBef>
            </a:pPr>
            <a:r>
              <a:rPr sz="1200" spc="-5" dirty="0">
                <a:latin typeface="Tahoma"/>
                <a:cs typeface="Tahoma"/>
              </a:rPr>
              <a:t>data,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and,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controls,</a:t>
            </a:r>
            <a:r>
              <a:rPr sz="1200" spc="-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coordinates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supervises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operations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CPU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consists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ALU,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CU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Registers.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memory</a:t>
            </a:r>
            <a:r>
              <a:rPr sz="1200" spc="1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unit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stores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programs,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data</a:t>
            </a:r>
            <a:endParaRPr sz="1200">
              <a:latin typeface="Tahoma"/>
              <a:cs typeface="Tahoma"/>
            </a:endParaRPr>
          </a:p>
          <a:p>
            <a:pPr marL="512445">
              <a:lnSpc>
                <a:spcPts val="1405"/>
              </a:lnSpc>
            </a:pP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40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output,</a:t>
            </a:r>
            <a:r>
              <a:rPr sz="1200" spc="3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temporarily,</a:t>
            </a:r>
            <a:r>
              <a:rPr sz="1200" spc="409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during</a:t>
            </a:r>
            <a:r>
              <a:rPr sz="1200" spc="40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processing.</a:t>
            </a:r>
            <a:r>
              <a:rPr sz="1200" spc="40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Additionally,</a:t>
            </a:r>
            <a:r>
              <a:rPr sz="1200" spc="409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storage</a:t>
            </a:r>
            <a:r>
              <a:rPr sz="1200" spc="409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409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or</a:t>
            </a:r>
            <a:endParaRPr sz="1200">
              <a:latin typeface="Tahoma"/>
              <a:cs typeface="Tahoma"/>
            </a:endParaRPr>
          </a:p>
          <a:p>
            <a:pPr marL="512445" marR="20320">
              <a:lnSpc>
                <a:spcPct val="10000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secondary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used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storing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programs,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data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permanently.</a:t>
            </a:r>
            <a:endParaRPr sz="1200">
              <a:latin typeface="Tahoma"/>
              <a:cs typeface="Tahoma"/>
            </a:endParaRPr>
          </a:p>
          <a:p>
            <a:pPr marL="572135" lvl="1" indent="-228600">
              <a:lnSpc>
                <a:spcPts val="1460"/>
              </a:lnSpc>
              <a:buSzPct val="80000"/>
              <a:buFont typeface="Symbol"/>
              <a:buChar char=""/>
              <a:tabLst>
                <a:tab pos="572135" algn="l"/>
                <a:tab pos="572770" algn="l"/>
              </a:tabLst>
            </a:pPr>
            <a:r>
              <a:rPr sz="1250" spc="-35" dirty="0">
                <a:latin typeface="Tahoma"/>
                <a:cs typeface="Tahoma"/>
              </a:rPr>
              <a:t>CPU</a:t>
            </a:r>
            <a:r>
              <a:rPr sz="1250" spc="204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or</a:t>
            </a:r>
            <a:r>
              <a:rPr sz="1250" spc="200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microprocessor</a:t>
            </a:r>
            <a:r>
              <a:rPr sz="1250" spc="2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2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called</a:t>
            </a:r>
            <a:r>
              <a:rPr sz="1200" spc="2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brain</a:t>
            </a:r>
            <a:r>
              <a:rPr sz="1200" spc="2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r>
              <a:rPr sz="1200" spc="2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It</a:t>
            </a:r>
            <a:r>
              <a:rPr sz="1200" spc="20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processes</a:t>
            </a:r>
            <a:r>
              <a:rPr sz="1200" spc="229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the</a:t>
            </a:r>
            <a:endParaRPr sz="1200">
              <a:latin typeface="Tahoma"/>
              <a:cs typeface="Tahoma"/>
            </a:endParaRPr>
          </a:p>
          <a:p>
            <a:pPr marL="572135" marR="92075">
              <a:lnSpc>
                <a:spcPts val="1460"/>
              </a:lnSpc>
              <a:spcBef>
                <a:spcPts val="50"/>
              </a:spcBef>
            </a:pP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theinstructions.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It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also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supervises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operations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other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parts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endParaRPr sz="1200">
              <a:latin typeface="Tahoma"/>
              <a:cs typeface="Tahoma"/>
            </a:endParaRPr>
          </a:p>
          <a:p>
            <a:pPr marL="572135" lvl="1" indent="-229235">
              <a:lnSpc>
                <a:spcPts val="1305"/>
              </a:lnSpc>
              <a:buSzPct val="83333"/>
              <a:buFont typeface="Symbol"/>
              <a:buChar char=""/>
              <a:tabLst>
                <a:tab pos="572135" algn="l"/>
                <a:tab pos="572770" algn="l"/>
              </a:tabLst>
            </a:pPr>
            <a:r>
              <a:rPr sz="1200" spc="-5" dirty="0">
                <a:latin typeface="Tahoma"/>
                <a:cs typeface="Tahoma"/>
              </a:rPr>
              <a:t>Registers, Arithmetic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Logic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Control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parts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CPU</a:t>
            </a:r>
            <a:r>
              <a:rPr sz="1200" spc="-25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572135" lvl="1" indent="-229235">
              <a:lnSpc>
                <a:spcPts val="1425"/>
              </a:lnSpc>
              <a:spcBef>
                <a:spcPts val="325"/>
              </a:spcBef>
              <a:buSzPct val="83333"/>
              <a:buFont typeface="Symbol"/>
              <a:buChar char=""/>
              <a:tabLst>
                <a:tab pos="572135" algn="l"/>
                <a:tab pos="572770" algn="l"/>
              </a:tabLst>
            </a:pPr>
            <a:r>
              <a:rPr sz="1200" spc="-5" dirty="0">
                <a:latin typeface="Tahoma"/>
                <a:cs typeface="Tahoma"/>
              </a:rPr>
              <a:t>Cache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memory,  </a:t>
            </a:r>
            <a:r>
              <a:rPr sz="1200" spc="-5" dirty="0">
                <a:latin typeface="Tahoma"/>
                <a:cs typeface="Tahoma"/>
              </a:rPr>
              <a:t>primary</a:t>
            </a:r>
            <a:r>
              <a:rPr sz="1200" spc="3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 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3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secondary</a:t>
            </a:r>
            <a:r>
              <a:rPr sz="1200" spc="3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  </a:t>
            </a:r>
            <a:r>
              <a:rPr sz="1200" spc="-5" dirty="0">
                <a:latin typeface="Tahoma"/>
                <a:cs typeface="Tahoma"/>
              </a:rPr>
              <a:t>constitute</a:t>
            </a:r>
            <a:r>
              <a:rPr sz="1200" spc="3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endParaRPr sz="1200">
              <a:latin typeface="Tahoma"/>
              <a:cs typeface="Tahoma"/>
            </a:endParaRPr>
          </a:p>
          <a:p>
            <a:pPr marL="572135">
              <a:lnSpc>
                <a:spcPts val="1465"/>
              </a:lnSpc>
            </a:pPr>
            <a:r>
              <a:rPr sz="1250" spc="-35" dirty="0">
                <a:latin typeface="Tahoma"/>
                <a:cs typeface="Tahoma"/>
              </a:rPr>
              <a:t>memory</a:t>
            </a:r>
            <a:r>
              <a:rPr sz="1250" spc="-25" dirty="0">
                <a:latin typeface="Tahoma"/>
                <a:cs typeface="Tahoma"/>
              </a:rPr>
              <a:t> </a:t>
            </a:r>
            <a:r>
              <a:rPr sz="1250" spc="-5" dirty="0">
                <a:latin typeface="Tahoma"/>
                <a:cs typeface="Tahoma"/>
              </a:rPr>
              <a:t>unit</a:t>
            </a:r>
            <a:r>
              <a:rPr sz="1200" spc="-5" dirty="0">
                <a:latin typeface="Tahoma"/>
                <a:cs typeface="Tahoma"/>
              </a:rPr>
              <a:t>.Primary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consists of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RAM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ROM.</a:t>
            </a:r>
            <a:endParaRPr sz="1200">
              <a:latin typeface="Tahoma"/>
              <a:cs typeface="Tahoma"/>
            </a:endParaRPr>
          </a:p>
          <a:p>
            <a:pPr marL="572135" marR="8890" lvl="1" indent="-228600" algn="just">
              <a:lnSpc>
                <a:spcPts val="1450"/>
              </a:lnSpc>
              <a:spcBef>
                <a:spcPts val="70"/>
              </a:spcBef>
              <a:buSzPct val="80000"/>
              <a:buFont typeface="Symbol"/>
              <a:buChar char=""/>
              <a:tabLst>
                <a:tab pos="572770" algn="l"/>
              </a:tabLst>
            </a:pPr>
            <a:r>
              <a:rPr sz="1250" spc="-25" dirty="0">
                <a:latin typeface="Tahoma"/>
                <a:cs typeface="Tahoma"/>
              </a:rPr>
              <a:t>Registers</a:t>
            </a:r>
            <a:r>
              <a:rPr sz="1250" spc="2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2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low-storage</a:t>
            </a:r>
            <a:r>
              <a:rPr sz="1200" spc="2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capacity,</a:t>
            </a:r>
            <a:r>
              <a:rPr sz="1200" spc="2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high-speed</a:t>
            </a:r>
            <a:r>
              <a:rPr sz="1200" spc="229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storage</a:t>
            </a:r>
            <a:r>
              <a:rPr sz="1200" spc="2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areas</a:t>
            </a:r>
            <a:r>
              <a:rPr sz="1200" spc="2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within</a:t>
            </a:r>
            <a:r>
              <a:rPr sz="1200" spc="2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CPU.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data,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instructions,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addresses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and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intermediate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results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are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stored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registers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bythe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CPU.</a:t>
            </a:r>
            <a:endParaRPr sz="1200">
              <a:latin typeface="Tahoma"/>
              <a:cs typeface="Tahoma"/>
            </a:endParaRPr>
          </a:p>
          <a:p>
            <a:pPr marL="572135" marR="112395" lvl="1" indent="-228600" algn="just">
              <a:lnSpc>
                <a:spcPts val="1430"/>
              </a:lnSpc>
              <a:spcBef>
                <a:spcPts val="10"/>
              </a:spcBef>
              <a:buSzPct val="83333"/>
              <a:buFont typeface="Symbol"/>
              <a:buChar char=""/>
              <a:tabLst>
                <a:tab pos="572770" algn="l"/>
              </a:tabLst>
            </a:pPr>
            <a:r>
              <a:rPr sz="1200" spc="-5" dirty="0">
                <a:latin typeface="Tahoma"/>
                <a:cs typeface="Tahoma"/>
              </a:rPr>
              <a:t>Cache </a:t>
            </a:r>
            <a:r>
              <a:rPr sz="1200" dirty="0">
                <a:latin typeface="Tahoma"/>
                <a:cs typeface="Tahoma"/>
              </a:rPr>
              <a:t>memory is a </a:t>
            </a:r>
            <a:r>
              <a:rPr sz="1200" spc="-5" dirty="0">
                <a:latin typeface="Tahoma"/>
                <a:cs typeface="Tahoma"/>
              </a:rPr>
              <a:t>very </a:t>
            </a:r>
            <a:r>
              <a:rPr sz="1200" dirty="0">
                <a:latin typeface="Tahoma"/>
                <a:cs typeface="Tahoma"/>
              </a:rPr>
              <a:t>high-speed memory </a:t>
            </a:r>
            <a:r>
              <a:rPr sz="1200" spc="-5" dirty="0">
                <a:latin typeface="Tahoma"/>
                <a:cs typeface="Tahoma"/>
              </a:rPr>
              <a:t>placed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between </a:t>
            </a:r>
            <a:r>
              <a:rPr sz="1200" dirty="0">
                <a:latin typeface="Tahoma"/>
                <a:cs typeface="Tahoma"/>
              </a:rPr>
              <a:t>RAM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CPU,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 </a:t>
            </a:r>
            <a:r>
              <a:rPr sz="1200" spc="-15" dirty="0">
                <a:latin typeface="Tahoma"/>
                <a:cs typeface="Tahoma"/>
              </a:rPr>
              <a:t>increase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spc="-10" dirty="0">
                <a:latin typeface="Tahoma"/>
                <a:cs typeface="Tahoma"/>
              </a:rPr>
              <a:t>processing </a:t>
            </a:r>
            <a:r>
              <a:rPr sz="1200" spc="-5" dirty="0">
                <a:latin typeface="Tahoma"/>
                <a:cs typeface="Tahoma"/>
              </a:rPr>
              <a:t>speed. </a:t>
            </a:r>
            <a:r>
              <a:rPr sz="1200" spc="-10" dirty="0">
                <a:latin typeface="Tahoma"/>
                <a:cs typeface="Tahoma"/>
              </a:rPr>
              <a:t>Cache </a:t>
            </a:r>
            <a:r>
              <a:rPr sz="1200" spc="-5" dirty="0">
                <a:latin typeface="Tahoma"/>
                <a:cs typeface="Tahoma"/>
              </a:rPr>
              <a:t>memory </a:t>
            </a:r>
            <a:r>
              <a:rPr sz="1200" spc="-10" dirty="0">
                <a:latin typeface="Tahoma"/>
                <a:cs typeface="Tahoma"/>
              </a:rPr>
              <a:t>is available in three levels L1, 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L2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-10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L3.</a:t>
            </a:r>
            <a:endParaRPr sz="1200">
              <a:latin typeface="Tahoma"/>
              <a:cs typeface="Tahoma"/>
            </a:endParaRPr>
          </a:p>
          <a:p>
            <a:pPr marL="572135" marR="89535" lvl="1" indent="-228600" algn="just">
              <a:lnSpc>
                <a:spcPts val="1440"/>
              </a:lnSpc>
              <a:spcBef>
                <a:spcPts val="20"/>
              </a:spcBef>
              <a:buSzPct val="83333"/>
              <a:buFont typeface="Symbol"/>
              <a:buChar char=""/>
              <a:tabLst>
                <a:tab pos="572770" algn="l"/>
              </a:tabLst>
            </a:pPr>
            <a:r>
              <a:rPr sz="1200" dirty="0">
                <a:latin typeface="Tahoma"/>
                <a:cs typeface="Tahoma"/>
              </a:rPr>
              <a:t>RAM </a:t>
            </a:r>
            <a:r>
              <a:rPr sz="1200" spc="-10" dirty="0">
                <a:latin typeface="Tahoma"/>
                <a:cs typeface="Tahoma"/>
              </a:rPr>
              <a:t>provides temporary </a:t>
            </a:r>
            <a:r>
              <a:rPr sz="1200" spc="-5" dirty="0">
                <a:latin typeface="Tahoma"/>
                <a:cs typeface="Tahoma"/>
              </a:rPr>
              <a:t>storage, has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limited </a:t>
            </a:r>
            <a:r>
              <a:rPr sz="1200" spc="-10" dirty="0">
                <a:latin typeface="Tahoma"/>
                <a:cs typeface="Tahoma"/>
              </a:rPr>
              <a:t>storage </a:t>
            </a:r>
            <a:r>
              <a:rPr sz="1200" spc="-5" dirty="0">
                <a:latin typeface="Tahoma"/>
                <a:cs typeface="Tahoma"/>
              </a:rPr>
              <a:t>capacity </a:t>
            </a:r>
            <a:r>
              <a:rPr sz="1200" spc="-10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10" dirty="0">
                <a:latin typeface="Tahoma"/>
                <a:cs typeface="Tahoma"/>
              </a:rPr>
              <a:t>volatile 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memory.</a:t>
            </a:r>
            <a:r>
              <a:rPr sz="1200" spc="-1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he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cce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pe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d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RAM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faste</a:t>
            </a:r>
            <a:r>
              <a:rPr sz="1200" dirty="0">
                <a:latin typeface="Tahoma"/>
                <a:cs typeface="Tahoma"/>
              </a:rPr>
              <a:t>r</a:t>
            </a:r>
            <a:r>
              <a:rPr sz="1200" spc="114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cce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spe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d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11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he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or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ge</a:t>
            </a:r>
            <a:endParaRPr sz="1200">
              <a:latin typeface="Tahoma"/>
              <a:cs typeface="Tahoma"/>
            </a:endParaRPr>
          </a:p>
          <a:p>
            <a:pPr marL="572135" marR="90805" algn="just">
              <a:lnSpc>
                <a:spcPts val="1450"/>
              </a:lnSpc>
              <a:spcBef>
                <a:spcPts val="5"/>
              </a:spcBef>
            </a:pPr>
            <a:r>
              <a:rPr sz="1200" dirty="0">
                <a:latin typeface="Tahoma"/>
                <a:cs typeface="Tahoma"/>
              </a:rPr>
              <a:t>devices </a:t>
            </a:r>
            <a:r>
              <a:rPr sz="1200" spc="-5" dirty="0">
                <a:latin typeface="Tahoma"/>
                <a:cs typeface="Tahoma"/>
              </a:rPr>
              <a:t>like hard </a:t>
            </a:r>
            <a:r>
              <a:rPr sz="1200" dirty="0">
                <a:latin typeface="Tahoma"/>
                <a:cs typeface="Tahoma"/>
              </a:rPr>
              <a:t>disk. </a:t>
            </a:r>
            <a:r>
              <a:rPr sz="1200" spc="-5" dirty="0">
                <a:latin typeface="Tahoma"/>
                <a:cs typeface="Tahoma"/>
              </a:rPr>
              <a:t>The data and the instructions stored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spc="-10" dirty="0">
                <a:latin typeface="Tahoma"/>
                <a:cs typeface="Tahoma"/>
              </a:rPr>
              <a:t>hard </a:t>
            </a:r>
            <a:r>
              <a:rPr sz="1200" dirty="0">
                <a:latin typeface="Tahoma"/>
                <a:cs typeface="Tahoma"/>
              </a:rPr>
              <a:t>disk </a:t>
            </a:r>
            <a:r>
              <a:rPr sz="1200" spc="-10" dirty="0">
                <a:latin typeface="Tahoma"/>
                <a:cs typeface="Tahoma"/>
              </a:rPr>
              <a:t>are </a:t>
            </a:r>
            <a:r>
              <a:rPr sz="1200" spc="-5" dirty="0">
                <a:latin typeface="Tahoma"/>
                <a:cs typeface="Tahoma"/>
              </a:rPr>
              <a:t> brought </a:t>
            </a:r>
            <a:r>
              <a:rPr sz="1200" dirty="0">
                <a:latin typeface="Tahoma"/>
                <a:cs typeface="Tahoma"/>
              </a:rPr>
              <a:t>into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RAM so </a:t>
            </a:r>
            <a:r>
              <a:rPr sz="1200" spc="-5" dirty="0">
                <a:latin typeface="Tahoma"/>
                <a:cs typeface="Tahoma"/>
              </a:rPr>
              <a:t>that the </a:t>
            </a:r>
            <a:r>
              <a:rPr sz="1200" dirty="0">
                <a:latin typeface="Tahoma"/>
                <a:cs typeface="Tahoma"/>
              </a:rPr>
              <a:t>CPU </a:t>
            </a:r>
            <a:r>
              <a:rPr sz="1200" spc="-5" dirty="0">
                <a:latin typeface="Tahoma"/>
                <a:cs typeface="Tahoma"/>
              </a:rPr>
              <a:t>can access the data and the instructions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it.</a:t>
            </a:r>
            <a:endParaRPr sz="1200">
              <a:latin typeface="Tahoma"/>
              <a:cs typeface="Tahoma"/>
            </a:endParaRPr>
          </a:p>
          <a:p>
            <a:pPr marL="572135" marR="104139" lvl="1" indent="-228600" algn="just">
              <a:lnSpc>
                <a:spcPts val="1430"/>
              </a:lnSpc>
              <a:spcBef>
                <a:spcPts val="10"/>
              </a:spcBef>
              <a:buSzPct val="80000"/>
              <a:buFont typeface="Symbol"/>
              <a:buChar char=""/>
              <a:tabLst>
                <a:tab pos="572770" algn="l"/>
              </a:tabLst>
            </a:pPr>
            <a:r>
              <a:rPr sz="1250" spc="-35" dirty="0">
                <a:latin typeface="Tahoma"/>
                <a:cs typeface="Tahoma"/>
              </a:rPr>
              <a:t>CU</a:t>
            </a:r>
            <a:r>
              <a:rPr sz="1250" spc="32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organizes the processing </a:t>
            </a:r>
            <a:r>
              <a:rPr sz="1200" spc="-5" dirty="0">
                <a:latin typeface="Tahoma"/>
                <a:cs typeface="Tahoma"/>
              </a:rPr>
              <a:t>of data and </a:t>
            </a:r>
            <a:r>
              <a:rPr sz="1200" spc="-10" dirty="0">
                <a:latin typeface="Tahoma"/>
                <a:cs typeface="Tahoma"/>
              </a:rPr>
              <a:t>instructions.</a:t>
            </a:r>
            <a:r>
              <a:rPr sz="1200" spc="3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It </a:t>
            </a:r>
            <a:r>
              <a:rPr sz="1200" spc="-10" dirty="0">
                <a:latin typeface="Tahoma"/>
                <a:cs typeface="Tahoma"/>
              </a:rPr>
              <a:t>acts </a:t>
            </a:r>
            <a:r>
              <a:rPr sz="1200" spc="-5" dirty="0">
                <a:latin typeface="Tahoma"/>
                <a:cs typeface="Tahoma"/>
              </a:rPr>
              <a:t>as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10" dirty="0">
                <a:latin typeface="Tahoma"/>
                <a:cs typeface="Tahoma"/>
              </a:rPr>
              <a:t>supervisor 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nd</a:t>
            </a:r>
            <a:r>
              <a:rPr sz="1200" spc="-10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c</a:t>
            </a:r>
            <a:r>
              <a:rPr sz="1200" dirty="0">
                <a:latin typeface="Tahoma"/>
                <a:cs typeface="Tahoma"/>
              </a:rPr>
              <a:t>on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spc="-5" dirty="0">
                <a:latin typeface="Tahoma"/>
                <a:cs typeface="Tahoma"/>
              </a:rPr>
              <a:t>rol</a:t>
            </a:r>
            <a:r>
              <a:rPr sz="1200" spc="100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o</a:t>
            </a:r>
            <a:r>
              <a:rPr sz="1200" spc="5" dirty="0">
                <a:latin typeface="Tahoma"/>
                <a:cs typeface="Tahoma"/>
              </a:rPr>
              <a:t>r</a:t>
            </a:r>
            <a:r>
              <a:rPr sz="1200" dirty="0">
                <a:latin typeface="Tahoma"/>
                <a:cs typeface="Tahoma"/>
              </a:rPr>
              <a:t>din</a:t>
            </a:r>
            <a:r>
              <a:rPr sz="1200" spc="-10" dirty="0">
                <a:latin typeface="Tahoma"/>
                <a:cs typeface="Tahoma"/>
              </a:rPr>
              <a:t>at</a:t>
            </a:r>
            <a:r>
              <a:rPr sz="1200" dirty="0">
                <a:latin typeface="Tahoma"/>
                <a:cs typeface="Tahoma"/>
              </a:rPr>
              <a:t>es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he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5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ivity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f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oth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units 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f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mpu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-5" dirty="0">
                <a:latin typeface="Tahoma"/>
                <a:cs typeface="Tahoma"/>
              </a:rPr>
              <a:t>r.</a:t>
            </a:r>
            <a:endParaRPr sz="1200">
              <a:latin typeface="Tahoma"/>
              <a:cs typeface="Tahoma"/>
            </a:endParaRPr>
          </a:p>
          <a:p>
            <a:pPr marL="572135" lvl="1" indent="-229235" algn="just">
              <a:lnSpc>
                <a:spcPts val="1325"/>
              </a:lnSpc>
              <a:buSzPct val="80000"/>
              <a:buFont typeface="Symbol"/>
              <a:buChar char=""/>
              <a:tabLst>
                <a:tab pos="572770" algn="l"/>
              </a:tabLst>
            </a:pPr>
            <a:r>
              <a:rPr sz="1250" spc="-30" dirty="0">
                <a:latin typeface="Tahoma"/>
                <a:cs typeface="Tahoma"/>
              </a:rPr>
              <a:t>ALU</a:t>
            </a:r>
            <a:r>
              <a:rPr sz="125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performs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arithmetic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operations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logic</a:t>
            </a:r>
            <a:r>
              <a:rPr sz="1200" spc="-5" dirty="0">
                <a:latin typeface="Tahoma"/>
                <a:cs typeface="Tahoma"/>
              </a:rPr>
              <a:t> operations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on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data.</a:t>
            </a:r>
            <a:endParaRPr sz="1200">
              <a:latin typeface="Tahoma"/>
              <a:cs typeface="Tahoma"/>
            </a:endParaRPr>
          </a:p>
          <a:p>
            <a:pPr marL="572135" marR="121285" lvl="1" indent="-228600" algn="just">
              <a:lnSpc>
                <a:spcPct val="98000"/>
              </a:lnSpc>
              <a:spcBef>
                <a:spcPts val="15"/>
              </a:spcBef>
              <a:buSzPct val="83333"/>
              <a:buFont typeface="Symbol"/>
              <a:buChar char=""/>
              <a:tabLst>
                <a:tab pos="572770" algn="l"/>
              </a:tabLst>
            </a:pPr>
            <a:r>
              <a:rPr sz="1200" dirty="0">
                <a:latin typeface="Tahoma"/>
                <a:cs typeface="Tahoma"/>
              </a:rPr>
              <a:t>An </a:t>
            </a:r>
            <a:r>
              <a:rPr sz="1250" spc="-25" dirty="0">
                <a:latin typeface="Tahoma"/>
                <a:cs typeface="Tahoma"/>
              </a:rPr>
              <a:t>instruction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an elementary operation that the processor can accomplish.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</a:t>
            </a:r>
            <a:r>
              <a:rPr sz="1200" dirty="0">
                <a:latin typeface="Tahoma"/>
                <a:cs typeface="Tahoma"/>
              </a:rPr>
              <a:t> in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instruction</a:t>
            </a:r>
            <a:r>
              <a:rPr sz="1250" spc="-20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set</a:t>
            </a:r>
            <a:r>
              <a:rPr sz="125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are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language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</a:t>
            </a:r>
            <a:r>
              <a:rPr sz="1200" dirty="0">
                <a:latin typeface="Tahoma"/>
                <a:cs typeface="Tahoma"/>
              </a:rPr>
              <a:t> a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processor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understands.</a:t>
            </a:r>
            <a:r>
              <a:rPr sz="1200" spc="2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</a:t>
            </a:r>
            <a:r>
              <a:rPr sz="1200" spc="2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set</a:t>
            </a:r>
            <a:r>
              <a:rPr sz="1200" spc="29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is</a:t>
            </a:r>
            <a:r>
              <a:rPr sz="1200" spc="28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embedded</a:t>
            </a:r>
            <a:r>
              <a:rPr sz="1200" spc="31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in</a:t>
            </a:r>
            <a:r>
              <a:rPr sz="1200" spc="27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spc="3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processor</a:t>
            </a:r>
            <a:r>
              <a:rPr sz="1200" spc="2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which</a:t>
            </a:r>
            <a:endParaRPr sz="1200">
              <a:latin typeface="Tahoma"/>
              <a:cs typeface="Tahoma"/>
            </a:endParaRPr>
          </a:p>
          <a:p>
            <a:pPr marL="572135" algn="just">
              <a:lnSpc>
                <a:spcPct val="100000"/>
              </a:lnSpc>
              <a:spcBef>
                <a:spcPts val="10"/>
              </a:spcBef>
            </a:pPr>
            <a:r>
              <a:rPr sz="1200" spc="-10" dirty="0">
                <a:latin typeface="Tahoma"/>
                <a:cs typeface="Tahoma"/>
              </a:rPr>
              <a:t>determines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machine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language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forthe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processor.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ahoma"/>
                <a:cs typeface="Tahoma"/>
              </a:rPr>
              <a:t>QUESTIONS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ahoma"/>
              <a:cs typeface="Tahoma"/>
            </a:endParaRPr>
          </a:p>
          <a:p>
            <a:pPr marL="267335" indent="-154940" algn="just">
              <a:lnSpc>
                <a:spcPct val="100000"/>
              </a:lnSpc>
              <a:spcBef>
                <a:spcPts val="1105"/>
              </a:spcBef>
              <a:buFont typeface="Times New Roman"/>
              <a:buAutoNum type="arabicPeriod"/>
              <a:tabLst>
                <a:tab pos="267970" algn="l"/>
              </a:tabLst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brain of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any computer system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CPU</a:t>
            </a:r>
            <a:endParaRPr sz="1200">
              <a:latin typeface="Tahoma"/>
              <a:cs typeface="Tahoma"/>
            </a:endParaRPr>
          </a:p>
          <a:p>
            <a:pPr marL="267335" indent="-153035" algn="just">
              <a:lnSpc>
                <a:spcPct val="100000"/>
              </a:lnSpc>
              <a:buFont typeface="Times New Roman"/>
              <a:buAutoNum type="arabicPeriod"/>
              <a:tabLst>
                <a:tab pos="267970" algn="l"/>
              </a:tabLst>
            </a:pPr>
            <a:r>
              <a:rPr sz="1200" dirty="0">
                <a:latin typeface="Tahoma"/>
                <a:cs typeface="Tahoma"/>
              </a:rPr>
              <a:t>Which </a:t>
            </a:r>
            <a:r>
              <a:rPr sz="1200" spc="-5" dirty="0">
                <a:latin typeface="Tahoma"/>
                <a:cs typeface="Tahoma"/>
              </a:rPr>
              <a:t>part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interprets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program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and</a:t>
            </a:r>
            <a:r>
              <a:rPr sz="1200" spc="-5" dirty="0">
                <a:latin typeface="Tahoma"/>
                <a:cs typeface="Tahoma"/>
              </a:rPr>
              <a:t> initiate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control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operations.</a:t>
            </a:r>
            <a:endParaRPr sz="1200">
              <a:latin typeface="Tahoma"/>
              <a:cs typeface="Tahoma"/>
            </a:endParaRPr>
          </a:p>
          <a:p>
            <a:pPr marL="267335" algn="just">
              <a:lnSpc>
                <a:spcPct val="100000"/>
              </a:lnSpc>
              <a:spcBef>
                <a:spcPts val="325"/>
              </a:spcBef>
            </a:pPr>
            <a:r>
              <a:rPr sz="1200" spc="-5" dirty="0">
                <a:latin typeface="Tahoma"/>
                <a:cs typeface="Tahoma"/>
              </a:rPr>
              <a:t>Control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endParaRPr sz="1200">
              <a:latin typeface="Tahoma"/>
              <a:cs typeface="Tahoma"/>
            </a:endParaRPr>
          </a:p>
          <a:p>
            <a:pPr marL="267335" indent="-154940" algn="just">
              <a:lnSpc>
                <a:spcPct val="100000"/>
              </a:lnSpc>
              <a:spcBef>
                <a:spcPts val="470"/>
              </a:spcBef>
              <a:buFont typeface="Times New Roman"/>
              <a:buAutoNum type="arabicPeriod" startAt="3"/>
              <a:tabLst>
                <a:tab pos="267970" algn="l"/>
              </a:tabLst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ALU</a:t>
            </a:r>
            <a:r>
              <a:rPr sz="1200" spc="7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performs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arithmetic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operations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logic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operations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on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data</a:t>
            </a:r>
            <a:endParaRPr sz="1200">
              <a:latin typeface="Tahoma"/>
              <a:cs typeface="Tahoma"/>
            </a:endParaRPr>
          </a:p>
          <a:p>
            <a:pPr marL="267335" indent="-154940" algn="just">
              <a:lnSpc>
                <a:spcPts val="1415"/>
              </a:lnSpc>
              <a:spcBef>
                <a:spcPts val="455"/>
              </a:spcBef>
              <a:buFont typeface="Times New Roman"/>
              <a:buAutoNum type="arabicPeriod" startAt="3"/>
              <a:tabLst>
                <a:tab pos="267970" algn="l"/>
              </a:tabLst>
            </a:pPr>
            <a:r>
              <a:rPr sz="1200" spc="-5" dirty="0">
                <a:latin typeface="Tahoma"/>
                <a:cs typeface="Tahoma"/>
              </a:rPr>
              <a:t>Define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endParaRPr sz="1200">
              <a:latin typeface="Tahoma"/>
              <a:cs typeface="Tahoma"/>
            </a:endParaRPr>
          </a:p>
          <a:p>
            <a:pPr marL="12700" marR="46355" indent="283210" algn="just">
              <a:lnSpc>
                <a:spcPts val="1460"/>
              </a:lnSpc>
              <a:spcBef>
                <a:spcPts val="55"/>
              </a:spcBef>
            </a:pPr>
            <a:r>
              <a:rPr sz="1250" spc="-35" dirty="0">
                <a:latin typeface="Tahoma"/>
                <a:cs typeface="Tahoma"/>
              </a:rPr>
              <a:t>Computer</a:t>
            </a:r>
            <a:r>
              <a:rPr sz="1250" spc="32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is an electronic device</a:t>
            </a:r>
            <a:r>
              <a:rPr sz="1200" spc="3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which </a:t>
            </a:r>
            <a:r>
              <a:rPr sz="1200" spc="-10" dirty="0">
                <a:latin typeface="Tahoma"/>
                <a:cs typeface="Tahoma"/>
              </a:rPr>
              <a:t>accepts </a:t>
            </a:r>
            <a:r>
              <a:rPr sz="1200" dirty="0">
                <a:latin typeface="Tahoma"/>
                <a:cs typeface="Tahoma"/>
              </a:rPr>
              <a:t>data </a:t>
            </a:r>
            <a:r>
              <a:rPr sz="1200" spc="-5" dirty="0">
                <a:latin typeface="Tahoma"/>
                <a:cs typeface="Tahoma"/>
              </a:rPr>
              <a:t>as </a:t>
            </a:r>
            <a:r>
              <a:rPr sz="1200" dirty="0">
                <a:latin typeface="Tahoma"/>
                <a:cs typeface="Tahoma"/>
              </a:rPr>
              <a:t>input, </a:t>
            </a:r>
            <a:r>
              <a:rPr sz="1200" spc="-5" dirty="0">
                <a:latin typeface="Tahoma"/>
                <a:cs typeface="Tahoma"/>
              </a:rPr>
              <a:t>performs processing </a:t>
            </a:r>
            <a:r>
              <a:rPr sz="1200" dirty="0">
                <a:latin typeface="Tahoma"/>
                <a:cs typeface="Tahoma"/>
              </a:rPr>
              <a:t> on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data,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dirty="0">
                <a:latin typeface="Tahoma"/>
                <a:cs typeface="Tahoma"/>
              </a:rPr>
              <a:t> gives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desired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output.</a:t>
            </a:r>
            <a:r>
              <a:rPr sz="1200" dirty="0">
                <a:latin typeface="Tahoma"/>
                <a:cs typeface="Tahoma"/>
              </a:rPr>
              <a:t> A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may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analog</a:t>
            </a:r>
            <a:r>
              <a:rPr sz="1250" spc="-25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or</a:t>
            </a:r>
            <a:r>
              <a:rPr sz="1250" spc="330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digital </a:t>
            </a:r>
            <a:r>
              <a:rPr sz="1250" spc="-20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computer</a:t>
            </a:r>
            <a:r>
              <a:rPr sz="1200" spc="-30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30475" y="6570853"/>
            <a:ext cx="184785" cy="9525"/>
          </a:xfrm>
          <a:custGeom>
            <a:avLst/>
            <a:gdLst/>
            <a:ahLst/>
            <a:cxnLst/>
            <a:rect l="l" t="t" r="r" b="b"/>
            <a:pathLst>
              <a:path w="184785" h="9525">
                <a:moveTo>
                  <a:pt x="184404" y="0"/>
                </a:moveTo>
                <a:lnTo>
                  <a:pt x="0" y="0"/>
                </a:lnTo>
                <a:lnTo>
                  <a:pt x="0" y="9143"/>
                </a:lnTo>
                <a:lnTo>
                  <a:pt x="184404" y="9143"/>
                </a:lnTo>
                <a:lnTo>
                  <a:pt x="1844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36091" y="1034542"/>
            <a:ext cx="6923405" cy="8704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835" indent="-154940">
              <a:lnSpc>
                <a:spcPct val="100000"/>
              </a:lnSpc>
              <a:spcBef>
                <a:spcPts val="100"/>
              </a:spcBef>
              <a:buFont typeface="Times New Roman"/>
              <a:buAutoNum type="arabicPeriod" startAt="5"/>
              <a:tabLst>
                <a:tab pos="331470" algn="l"/>
              </a:tabLst>
            </a:pPr>
            <a:r>
              <a:rPr sz="1200" spc="-5" dirty="0">
                <a:latin typeface="Tahoma"/>
                <a:cs typeface="Tahoma"/>
              </a:rPr>
              <a:t>What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calculating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machine?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eriod" startAt="5"/>
            </a:pPr>
            <a:endParaRPr sz="1450">
              <a:latin typeface="Tahoma"/>
              <a:cs typeface="Tahoma"/>
            </a:endParaRPr>
          </a:p>
          <a:p>
            <a:pPr marL="330835" marR="43180" algn="just">
              <a:lnSpc>
                <a:spcPct val="100400"/>
              </a:lnSpc>
            </a:pPr>
            <a:r>
              <a:rPr sz="1200" dirty="0">
                <a:latin typeface="Tahoma"/>
                <a:cs typeface="Tahoma"/>
              </a:rPr>
              <a:t>ABACUS </a:t>
            </a:r>
            <a:r>
              <a:rPr sz="1200" spc="-5" dirty="0">
                <a:latin typeface="Tahoma"/>
                <a:cs typeface="Tahoma"/>
              </a:rPr>
              <a:t>was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first mechanical calculating </a:t>
            </a:r>
            <a:r>
              <a:rPr sz="1200" dirty="0">
                <a:latin typeface="Tahoma"/>
                <a:cs typeface="Tahoma"/>
              </a:rPr>
              <a:t>device </a:t>
            </a:r>
            <a:r>
              <a:rPr sz="1200" spc="-5" dirty="0">
                <a:latin typeface="Tahoma"/>
                <a:cs typeface="Tahoma"/>
              </a:rPr>
              <a:t>for counting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large </a:t>
            </a:r>
            <a:r>
              <a:rPr sz="1200" dirty="0">
                <a:latin typeface="Tahoma"/>
                <a:cs typeface="Tahoma"/>
              </a:rPr>
              <a:t>numbers.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spc="-10" dirty="0">
                <a:latin typeface="Tahoma"/>
                <a:cs typeface="Tahoma"/>
              </a:rPr>
              <a:t>word 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ABACUS </a:t>
            </a:r>
            <a:r>
              <a:rPr sz="1200" spc="-5" dirty="0">
                <a:latin typeface="Tahoma"/>
                <a:cs typeface="Tahoma"/>
              </a:rPr>
              <a:t>means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calculating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board. </a:t>
            </a:r>
            <a:r>
              <a:rPr sz="1200" dirty="0">
                <a:latin typeface="Tahoma"/>
                <a:cs typeface="Tahoma"/>
              </a:rPr>
              <a:t>It </a:t>
            </a:r>
            <a:r>
              <a:rPr sz="1200" spc="-5" dirty="0">
                <a:latin typeface="Tahoma"/>
                <a:cs typeface="Tahoma"/>
              </a:rPr>
              <a:t>consists</a:t>
            </a:r>
            <a:r>
              <a:rPr sz="1200" dirty="0">
                <a:latin typeface="Tahoma"/>
                <a:cs typeface="Tahoma"/>
              </a:rPr>
              <a:t> of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bars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horizontal positions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on which sets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beads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inserted.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ahoma"/>
              <a:cs typeface="Tahoma"/>
            </a:endParaRPr>
          </a:p>
          <a:p>
            <a:pPr marL="407034" indent="-231140">
              <a:lnSpc>
                <a:spcPct val="100000"/>
              </a:lnSpc>
              <a:buFont typeface="Times New Roman"/>
              <a:buAutoNum type="arabicPeriod" startAt="6"/>
              <a:tabLst>
                <a:tab pos="407670" algn="l"/>
              </a:tabLst>
            </a:pPr>
            <a:r>
              <a:rPr sz="1200" dirty="0">
                <a:latin typeface="Tahoma"/>
                <a:cs typeface="Tahoma"/>
              </a:rPr>
              <a:t>Who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called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Father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Computer?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eriod" startAt="6"/>
            </a:pPr>
            <a:endParaRPr sz="1450">
              <a:latin typeface="Tahoma"/>
              <a:cs typeface="Tahoma"/>
            </a:endParaRPr>
          </a:p>
          <a:p>
            <a:pPr marL="502920">
              <a:lnSpc>
                <a:spcPct val="100000"/>
              </a:lnSpc>
            </a:pPr>
            <a:r>
              <a:rPr sz="1200" spc="-5" dirty="0">
                <a:latin typeface="Tahoma"/>
                <a:cs typeface="Tahoma"/>
              </a:rPr>
              <a:t>Charles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Babbage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called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father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ahoma"/>
              <a:cs typeface="Tahoma"/>
            </a:endParaRPr>
          </a:p>
          <a:p>
            <a:pPr marL="299720" indent="-224154">
              <a:lnSpc>
                <a:spcPct val="100000"/>
              </a:lnSpc>
              <a:buAutoNum type="arabicPeriod" startAt="7"/>
              <a:tabLst>
                <a:tab pos="300355" algn="l"/>
                <a:tab pos="4191635" algn="l"/>
              </a:tabLst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different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parts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CPU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ALU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CU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Memory	</a:t>
            </a:r>
            <a:r>
              <a:rPr sz="1200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AutoNum type="arabicPeriod" startAt="7"/>
            </a:pPr>
            <a:endParaRPr sz="1550">
              <a:latin typeface="Tahoma"/>
              <a:cs typeface="Tahoma"/>
            </a:endParaRPr>
          </a:p>
          <a:p>
            <a:pPr marL="533400" indent="-229235">
              <a:lnSpc>
                <a:spcPct val="100000"/>
              </a:lnSpc>
              <a:buAutoNum type="arabicPeriod" startAt="7"/>
              <a:tabLst>
                <a:tab pos="534035" algn="l"/>
                <a:tab pos="1424940" algn="l"/>
                <a:tab pos="2362200" algn="l"/>
              </a:tabLst>
            </a:pPr>
            <a:r>
              <a:rPr sz="1200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200" u="sng" spc="-5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RAM	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ROM	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main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buAutoNum type="arabicPeriod" startAt="7"/>
            </a:pP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eriod" startAt="7"/>
            </a:pPr>
            <a:endParaRPr sz="1200">
              <a:latin typeface="Tahoma"/>
              <a:cs typeface="Tahoma"/>
            </a:endParaRPr>
          </a:p>
          <a:p>
            <a:pPr marL="533400" indent="-229235">
              <a:lnSpc>
                <a:spcPct val="100000"/>
              </a:lnSpc>
              <a:buSzPct val="96000"/>
              <a:buFont typeface="Tahoma"/>
              <a:buAutoNum type="arabicPeriod" startAt="7"/>
              <a:tabLst>
                <a:tab pos="534035" algn="l"/>
              </a:tabLst>
            </a:pPr>
            <a:r>
              <a:rPr sz="1250" b="1" i="1" u="heavy" spc="-114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Binary</a:t>
            </a:r>
            <a:r>
              <a:rPr sz="1250" b="1" i="1" u="heavy" spc="-9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250" b="1" i="1" u="heavy" spc="-9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digit</a:t>
            </a:r>
            <a:r>
              <a:rPr sz="1250" b="1" i="1" u="heavy" spc="-10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or</a:t>
            </a:r>
            <a:r>
              <a:rPr sz="1200" u="heavy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250" b="1" i="1" u="heavy" spc="-9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bit</a:t>
            </a:r>
            <a:r>
              <a:rPr sz="1250" b="1" i="1" spc="285" dirty="0">
                <a:latin typeface="Verdana"/>
                <a:cs typeface="Verdan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basic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memory.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buAutoNum type="arabicPeriod" startAt="7"/>
            </a:pPr>
            <a:endParaRPr sz="1500">
              <a:latin typeface="Tahoma"/>
              <a:cs typeface="Tahoma"/>
            </a:endParaRPr>
          </a:p>
          <a:p>
            <a:pPr marL="533400" indent="-229235" algn="just">
              <a:lnSpc>
                <a:spcPts val="1420"/>
              </a:lnSpc>
              <a:spcBef>
                <a:spcPts val="1120"/>
              </a:spcBef>
              <a:buAutoNum type="arabicPeriod" startAt="7"/>
              <a:tabLst>
                <a:tab pos="534035" algn="l"/>
              </a:tabLst>
            </a:pPr>
            <a:r>
              <a:rPr sz="1200" spc="-5" dirty="0">
                <a:latin typeface="Tahoma"/>
                <a:cs typeface="Tahoma"/>
              </a:rPr>
              <a:t>Define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bit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 byte.</a:t>
            </a:r>
            <a:endParaRPr sz="1200">
              <a:latin typeface="Tahoma"/>
              <a:cs typeface="Tahoma"/>
            </a:endParaRPr>
          </a:p>
          <a:p>
            <a:pPr marL="367030" algn="just">
              <a:lnSpc>
                <a:spcPts val="1480"/>
              </a:lnSpc>
            </a:pPr>
            <a:r>
              <a:rPr sz="1250" b="1" i="1" spc="-114" dirty="0">
                <a:latin typeface="Verdana"/>
                <a:cs typeface="Verdana"/>
              </a:rPr>
              <a:t>Binary</a:t>
            </a:r>
            <a:r>
              <a:rPr sz="1250" b="1" i="1" spc="-90" dirty="0">
                <a:latin typeface="Verdana"/>
                <a:cs typeface="Verdana"/>
              </a:rPr>
              <a:t> </a:t>
            </a:r>
            <a:r>
              <a:rPr sz="1250" b="1" i="1" spc="-95" dirty="0">
                <a:latin typeface="Verdana"/>
                <a:cs typeface="Verdana"/>
              </a:rPr>
              <a:t>digit</a:t>
            </a:r>
            <a:r>
              <a:rPr sz="1250" b="1" i="1" spc="-100" dirty="0">
                <a:latin typeface="Verdana"/>
                <a:cs typeface="Verdana"/>
              </a:rPr>
              <a:t> </a:t>
            </a:r>
            <a:r>
              <a:rPr sz="1200" spc="-5" dirty="0">
                <a:latin typeface="Tahoma"/>
                <a:cs typeface="Tahoma"/>
              </a:rPr>
              <a:t>or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50" b="1" i="1" spc="-90" dirty="0">
                <a:latin typeface="Verdana"/>
                <a:cs typeface="Verdana"/>
              </a:rPr>
              <a:t>bit</a:t>
            </a:r>
            <a:r>
              <a:rPr sz="1250" b="1" i="1" spc="-75" dirty="0">
                <a:latin typeface="Verdana"/>
                <a:cs typeface="Verdan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basic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memory.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50" spc="-20" dirty="0">
                <a:latin typeface="Tahoma"/>
                <a:cs typeface="Tahoma"/>
              </a:rPr>
              <a:t>bit</a:t>
            </a:r>
            <a:r>
              <a:rPr sz="12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single</a:t>
            </a:r>
            <a:endParaRPr sz="1200">
              <a:latin typeface="Tahoma"/>
              <a:cs typeface="Tahoma"/>
            </a:endParaRPr>
          </a:p>
          <a:p>
            <a:pPr marL="407034" marR="45085" algn="just">
              <a:lnSpc>
                <a:spcPct val="100400"/>
              </a:lnSpc>
              <a:spcBef>
                <a:spcPts val="320"/>
              </a:spcBef>
            </a:pPr>
            <a:r>
              <a:rPr sz="1200" spc="-5" dirty="0">
                <a:latin typeface="Tahoma"/>
                <a:cs typeface="Tahoma"/>
              </a:rPr>
              <a:t>binary digit, </a:t>
            </a:r>
            <a:r>
              <a:rPr sz="1200" dirty="0">
                <a:latin typeface="Tahoma"/>
                <a:cs typeface="Tahoma"/>
              </a:rPr>
              <a:t>i.e., 0 or 1. A bit is </a:t>
            </a:r>
            <a:r>
              <a:rPr sz="1200" spc="-5" dirty="0">
                <a:latin typeface="Tahoma"/>
                <a:cs typeface="Tahoma"/>
              </a:rPr>
              <a:t>the smallest </a:t>
            </a:r>
            <a:r>
              <a:rPr sz="1200" dirty="0">
                <a:latin typeface="Tahoma"/>
                <a:cs typeface="Tahoma"/>
              </a:rPr>
              <a:t>unit of </a:t>
            </a:r>
            <a:r>
              <a:rPr sz="1200" spc="-5" dirty="0">
                <a:latin typeface="Tahoma"/>
                <a:cs typeface="Tahoma"/>
              </a:rPr>
              <a:t>representation </a:t>
            </a:r>
            <a:r>
              <a:rPr sz="1200" dirty="0">
                <a:latin typeface="Tahoma"/>
                <a:cs typeface="Tahoma"/>
              </a:rPr>
              <a:t>of data in a </a:t>
            </a:r>
            <a:r>
              <a:rPr sz="1200" spc="-5" dirty="0">
                <a:latin typeface="Tahoma"/>
                <a:cs typeface="Tahoma"/>
              </a:rPr>
              <a:t>computer.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However,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handled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by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combination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bits.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group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8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bits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form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byte</a:t>
            </a:r>
            <a:r>
              <a:rPr sz="1200" dirty="0">
                <a:latin typeface="Tahoma"/>
                <a:cs typeface="Tahoma"/>
              </a:rPr>
              <a:t>.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One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byte</a:t>
            </a:r>
            <a:r>
              <a:rPr sz="1200" dirty="0">
                <a:latin typeface="Tahoma"/>
                <a:cs typeface="Tahoma"/>
              </a:rPr>
              <a:t> is the </a:t>
            </a:r>
            <a:r>
              <a:rPr sz="1200" spc="-5" dirty="0">
                <a:latin typeface="Tahoma"/>
                <a:cs typeface="Tahoma"/>
              </a:rPr>
              <a:t>smallest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-5" dirty="0">
                <a:latin typeface="Tahoma"/>
                <a:cs typeface="Tahoma"/>
              </a:rPr>
              <a:t> data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handled</a:t>
            </a:r>
            <a:r>
              <a:rPr sz="1200" dirty="0">
                <a:latin typeface="Tahoma"/>
                <a:cs typeface="Tahoma"/>
              </a:rPr>
              <a:t> by</a:t>
            </a:r>
            <a:r>
              <a:rPr sz="1200" spc="-5" dirty="0">
                <a:latin typeface="Tahoma"/>
                <a:cs typeface="Tahoma"/>
              </a:rPr>
              <a:t> 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ahoma"/>
              <a:cs typeface="Tahoma"/>
            </a:endParaRPr>
          </a:p>
          <a:p>
            <a:pPr marL="533400" indent="-229235">
              <a:lnSpc>
                <a:spcPct val="100000"/>
              </a:lnSpc>
              <a:buAutoNum type="arabicPeriod" startAt="11"/>
              <a:tabLst>
                <a:tab pos="534035" algn="l"/>
              </a:tabLst>
            </a:pPr>
            <a:r>
              <a:rPr sz="1200" spc="-5" dirty="0">
                <a:latin typeface="Tahoma"/>
                <a:cs typeface="Tahoma"/>
              </a:rPr>
              <a:t>1Byte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=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8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bits</a:t>
            </a:r>
            <a:endParaRPr sz="1200">
              <a:latin typeface="Tahoma"/>
              <a:cs typeface="Tahoma"/>
            </a:endParaRPr>
          </a:p>
          <a:p>
            <a:pPr marL="533400" indent="-229235">
              <a:lnSpc>
                <a:spcPct val="100000"/>
              </a:lnSpc>
              <a:spcBef>
                <a:spcPts val="455"/>
              </a:spcBef>
              <a:buAutoNum type="arabicPeriod" startAt="11"/>
              <a:tabLst>
                <a:tab pos="534035" algn="l"/>
                <a:tab pos="2362200" algn="l"/>
              </a:tabLst>
            </a:pPr>
            <a:r>
              <a:rPr sz="1200" dirty="0">
                <a:latin typeface="Tahoma"/>
                <a:cs typeface="Tahoma"/>
              </a:rPr>
              <a:t>1 </a:t>
            </a:r>
            <a:r>
              <a:rPr sz="1200" spc="-5" dirty="0">
                <a:latin typeface="Tahoma"/>
                <a:cs typeface="Tahoma"/>
              </a:rPr>
              <a:t>Kilobyte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(KB)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= 1024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	</a:t>
            </a:r>
            <a:r>
              <a:rPr sz="1200" spc="-5" dirty="0">
                <a:latin typeface="Tahoma"/>
                <a:cs typeface="Tahoma"/>
              </a:rPr>
              <a:t>bytes</a:t>
            </a:r>
            <a:endParaRPr sz="1200">
              <a:latin typeface="Tahoma"/>
              <a:cs typeface="Tahoma"/>
            </a:endParaRPr>
          </a:p>
          <a:p>
            <a:pPr marL="533400" indent="-229235">
              <a:lnSpc>
                <a:spcPts val="1385"/>
              </a:lnSpc>
              <a:spcBef>
                <a:spcPts val="459"/>
              </a:spcBef>
              <a:buAutoNum type="arabicPeriod" startAt="11"/>
              <a:tabLst>
                <a:tab pos="534035" algn="l"/>
                <a:tab pos="2362200" algn="l"/>
              </a:tabLst>
            </a:pPr>
            <a:r>
              <a:rPr sz="1200" dirty="0">
                <a:latin typeface="Tahoma"/>
                <a:cs typeface="Tahoma"/>
              </a:rPr>
              <a:t>1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Megabyte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(MB)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=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1024	</a:t>
            </a:r>
            <a:r>
              <a:rPr sz="1200" dirty="0">
                <a:latin typeface="Tahoma"/>
                <a:cs typeface="Tahoma"/>
              </a:rPr>
              <a:t>KB</a:t>
            </a:r>
            <a:endParaRPr sz="1200">
              <a:latin typeface="Tahoma"/>
              <a:cs typeface="Tahoma"/>
            </a:endParaRPr>
          </a:p>
          <a:p>
            <a:pPr marL="304800">
              <a:lnSpc>
                <a:spcPts val="1385"/>
              </a:lnSpc>
            </a:pPr>
            <a:r>
              <a:rPr sz="1200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14.</a:t>
            </a:r>
            <a:r>
              <a:rPr sz="1200" spc="-15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1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Gig</a:t>
            </a:r>
            <a:r>
              <a:rPr sz="1200" spc="-45" dirty="0">
                <a:latin typeface="Tahoma"/>
                <a:cs typeface="Tahoma"/>
              </a:rPr>
              <a:t>a</a:t>
            </a:r>
            <a:r>
              <a:rPr sz="1200" spc="-35" dirty="0">
                <a:latin typeface="Tahoma"/>
                <a:cs typeface="Tahoma"/>
              </a:rPr>
              <a:t>b</a:t>
            </a:r>
            <a:r>
              <a:rPr sz="1200" spc="-30" dirty="0">
                <a:latin typeface="Tahoma"/>
                <a:cs typeface="Tahoma"/>
              </a:rPr>
              <a:t>yt</a:t>
            </a:r>
            <a:r>
              <a:rPr sz="1200" spc="-45" dirty="0">
                <a:latin typeface="Tahoma"/>
                <a:cs typeface="Tahoma"/>
              </a:rPr>
              <a:t>e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(G</a:t>
            </a:r>
            <a:r>
              <a:rPr sz="1200" spc="-55" dirty="0">
                <a:latin typeface="Tahoma"/>
                <a:cs typeface="Tahoma"/>
              </a:rPr>
              <a:t>B</a:t>
            </a:r>
            <a:r>
              <a:rPr sz="1200" spc="-35" dirty="0">
                <a:latin typeface="Tahoma"/>
                <a:cs typeface="Tahoma"/>
              </a:rPr>
              <a:t>)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=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2</a:t>
            </a:r>
            <a:r>
              <a:rPr sz="1200" spc="-30" baseline="38194" dirty="0">
                <a:latin typeface="Tahoma"/>
                <a:cs typeface="Tahoma"/>
              </a:rPr>
              <a:t>3</a:t>
            </a:r>
            <a:r>
              <a:rPr sz="1200" spc="-44" baseline="38194" dirty="0">
                <a:latin typeface="Tahoma"/>
                <a:cs typeface="Tahoma"/>
              </a:rPr>
              <a:t>0</a:t>
            </a:r>
            <a:r>
              <a:rPr sz="1200" spc="142" baseline="38194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=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10</a:t>
            </a:r>
            <a:r>
              <a:rPr sz="1200" u="sng" spc="-4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24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M</a:t>
            </a:r>
            <a:r>
              <a:rPr sz="1200" spc="-50" dirty="0">
                <a:latin typeface="Tahoma"/>
                <a:cs typeface="Tahoma"/>
              </a:rPr>
              <a:t>B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=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1</a:t>
            </a:r>
            <a:r>
              <a:rPr sz="1200" u="sng" spc="-4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0</a:t>
            </a:r>
            <a:r>
              <a:rPr sz="1200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2</a:t>
            </a:r>
            <a:r>
              <a:rPr sz="1200" u="sng" spc="-4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4</a:t>
            </a:r>
            <a:r>
              <a:rPr sz="1200" u="sng" spc="7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200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*10</a:t>
            </a:r>
            <a:r>
              <a:rPr sz="1200" u="sng" spc="-4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24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KB</a:t>
            </a:r>
            <a:endParaRPr sz="1200">
              <a:latin typeface="Tahoma"/>
              <a:cs typeface="Tahoma"/>
            </a:endParaRPr>
          </a:p>
          <a:p>
            <a:pPr marL="304800">
              <a:lnSpc>
                <a:spcPct val="100000"/>
              </a:lnSpc>
              <a:spcBef>
                <a:spcPts val="480"/>
              </a:spcBef>
            </a:pPr>
            <a:r>
              <a:rPr sz="1200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15.</a:t>
            </a:r>
            <a:r>
              <a:rPr sz="1200" spc="2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Terabyte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(TB) </a:t>
            </a:r>
            <a:r>
              <a:rPr sz="1200" dirty="0">
                <a:latin typeface="Tahoma"/>
                <a:cs typeface="Tahoma"/>
              </a:rPr>
              <a:t>=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1024</a:t>
            </a:r>
            <a:r>
              <a:rPr sz="1200" spc="-5" dirty="0">
                <a:latin typeface="Tahoma"/>
                <a:cs typeface="Tahoma"/>
              </a:rPr>
              <a:t>GB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= </a:t>
            </a:r>
            <a:r>
              <a:rPr sz="1200" spc="-5" dirty="0">
                <a:latin typeface="Tahoma"/>
                <a:cs typeface="Tahoma"/>
              </a:rPr>
              <a:t>1024*1024*1024 </a:t>
            </a:r>
            <a:r>
              <a:rPr sz="1200" dirty="0">
                <a:latin typeface="Tahoma"/>
                <a:cs typeface="Tahoma"/>
              </a:rPr>
              <a:t>KB</a:t>
            </a:r>
            <a:endParaRPr sz="1200">
              <a:latin typeface="Tahoma"/>
              <a:cs typeface="Tahoma"/>
            </a:endParaRPr>
          </a:p>
          <a:p>
            <a:pPr marL="643255" marR="4392930" indent="-338455">
              <a:lnSpc>
                <a:spcPct val="131700"/>
              </a:lnSpc>
              <a:buAutoNum type="arabicPeriod" startAt="16"/>
              <a:tabLst>
                <a:tab pos="534035" algn="l"/>
              </a:tabLst>
            </a:pPr>
            <a:r>
              <a:rPr sz="1200" dirty="0">
                <a:latin typeface="Tahoma"/>
                <a:cs typeface="Tahoma"/>
              </a:rPr>
              <a:t>Which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fastest</a:t>
            </a:r>
            <a:r>
              <a:rPr sz="1200" dirty="0">
                <a:latin typeface="Tahoma"/>
                <a:cs typeface="Tahoma"/>
              </a:rPr>
              <a:t> memory?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Cache</a:t>
            </a:r>
            <a:endParaRPr sz="1200">
              <a:latin typeface="Tahoma"/>
              <a:cs typeface="Tahoma"/>
            </a:endParaRPr>
          </a:p>
          <a:p>
            <a:pPr marL="533400" indent="-229235">
              <a:lnSpc>
                <a:spcPts val="1435"/>
              </a:lnSpc>
              <a:spcBef>
                <a:spcPts val="10"/>
              </a:spcBef>
              <a:buAutoNum type="arabicPeriod" startAt="16"/>
              <a:tabLst>
                <a:tab pos="534035" algn="l"/>
              </a:tabLst>
            </a:pPr>
            <a:r>
              <a:rPr sz="1200" spc="-10" dirty="0">
                <a:latin typeface="Tahoma"/>
                <a:cs typeface="Tahoma"/>
              </a:rPr>
              <a:t>What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is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cache </a:t>
            </a:r>
            <a:r>
              <a:rPr sz="1200" dirty="0">
                <a:latin typeface="Tahoma"/>
                <a:cs typeface="Tahoma"/>
              </a:rPr>
              <a:t>memory?</a:t>
            </a:r>
            <a:endParaRPr sz="1200">
              <a:latin typeface="Tahoma"/>
              <a:cs typeface="Tahoma"/>
            </a:endParaRPr>
          </a:p>
          <a:p>
            <a:pPr marL="76200" indent="617220">
              <a:lnSpc>
                <a:spcPts val="1435"/>
              </a:lnSpc>
            </a:pPr>
            <a:r>
              <a:rPr sz="1200" spc="-5" dirty="0">
                <a:latin typeface="Tahoma"/>
                <a:cs typeface="Tahoma"/>
              </a:rPr>
              <a:t>Cache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very </a:t>
            </a:r>
            <a:r>
              <a:rPr sz="1200" dirty="0">
                <a:latin typeface="Tahoma"/>
                <a:cs typeface="Tahoma"/>
              </a:rPr>
              <a:t>high-speed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placed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between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RAM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CPU,</a:t>
            </a:r>
            <a:endParaRPr sz="1200">
              <a:latin typeface="Tahoma"/>
              <a:cs typeface="Tahoma"/>
            </a:endParaRPr>
          </a:p>
          <a:p>
            <a:pPr marL="76200" marR="920115">
              <a:lnSpc>
                <a:spcPts val="1430"/>
              </a:lnSpc>
              <a:spcBef>
                <a:spcPts val="60"/>
              </a:spcBef>
            </a:pP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spc="-15" dirty="0">
                <a:latin typeface="Tahoma"/>
                <a:cs typeface="Tahoma"/>
              </a:rPr>
              <a:t>increase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processing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speed.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Cache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memory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is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available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in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three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levels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L1,</a:t>
            </a:r>
            <a:r>
              <a:rPr sz="1200" spc="114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L2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and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L3.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ahoma"/>
              <a:cs typeface="Tahoma"/>
            </a:endParaRPr>
          </a:p>
          <a:p>
            <a:pPr marL="533400" indent="-229235">
              <a:lnSpc>
                <a:spcPct val="100000"/>
              </a:lnSpc>
              <a:spcBef>
                <a:spcPts val="5"/>
              </a:spcBef>
              <a:buAutoNum type="arabicPeriod" startAt="18"/>
              <a:tabLst>
                <a:tab pos="534035" algn="l"/>
                <a:tab pos="1447800" algn="l"/>
              </a:tabLst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Cache	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placed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between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RAM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CPU.</a:t>
            </a:r>
            <a:endParaRPr sz="1200">
              <a:latin typeface="Tahoma"/>
              <a:cs typeface="Tahoma"/>
            </a:endParaRPr>
          </a:p>
          <a:p>
            <a:pPr marL="533400" indent="-229235">
              <a:lnSpc>
                <a:spcPct val="100000"/>
              </a:lnSpc>
              <a:spcBef>
                <a:spcPts val="310"/>
              </a:spcBef>
              <a:buAutoNum type="arabicPeriod" startAt="18"/>
              <a:tabLst>
                <a:tab pos="534035" algn="l"/>
              </a:tabLst>
            </a:pPr>
            <a:r>
              <a:rPr sz="1200" spc="-5" dirty="0">
                <a:latin typeface="Tahoma"/>
                <a:cs typeface="Tahoma"/>
              </a:rPr>
              <a:t>There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3</a:t>
            </a:r>
            <a:r>
              <a:rPr sz="1200" spc="-5" dirty="0">
                <a:latin typeface="Tahoma"/>
                <a:cs typeface="Tahoma"/>
              </a:rPr>
              <a:t> levels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cache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ahoma"/>
              <a:buAutoNum type="arabicPeriod" startAt="18"/>
            </a:pPr>
            <a:endParaRPr sz="1200">
              <a:latin typeface="Tahoma"/>
              <a:cs typeface="Tahoma"/>
            </a:endParaRPr>
          </a:p>
          <a:p>
            <a:pPr marL="410209" indent="-234315">
              <a:lnSpc>
                <a:spcPct val="100000"/>
              </a:lnSpc>
              <a:buAutoNum type="arabicPeriod" startAt="18"/>
              <a:tabLst>
                <a:tab pos="410845" algn="l"/>
              </a:tabLst>
            </a:pPr>
            <a:r>
              <a:rPr sz="1200" dirty="0">
                <a:latin typeface="Tahoma"/>
                <a:cs typeface="Tahoma"/>
              </a:rPr>
              <a:t>List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components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hardware.</a:t>
            </a:r>
            <a:endParaRPr sz="1200">
              <a:latin typeface="Tahoma"/>
              <a:cs typeface="Tahoma"/>
            </a:endParaRPr>
          </a:p>
          <a:p>
            <a:pPr marL="463550">
              <a:lnSpc>
                <a:spcPct val="100000"/>
              </a:lnSpc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dirty="0">
                <a:latin typeface="Tahoma"/>
                <a:cs typeface="Tahoma"/>
              </a:rPr>
              <a:t> system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hardware comprises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three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main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components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—</a:t>
            </a:r>
            <a:endParaRPr sz="1200">
              <a:latin typeface="Tahoma"/>
              <a:cs typeface="Tahoma"/>
            </a:endParaRPr>
          </a:p>
          <a:p>
            <a:pPr marL="635635" lvl="1" indent="-229235">
              <a:lnSpc>
                <a:spcPts val="1405"/>
              </a:lnSpc>
              <a:spcBef>
                <a:spcPts val="15"/>
              </a:spcBef>
              <a:buFont typeface="Times New Roman"/>
              <a:buAutoNum type="arabicPeriod"/>
              <a:tabLst>
                <a:tab pos="636270" algn="l"/>
              </a:tabLst>
            </a:pPr>
            <a:r>
              <a:rPr sz="1200" spc="-5" dirty="0">
                <a:latin typeface="Tahoma"/>
                <a:cs typeface="Tahoma"/>
              </a:rPr>
              <a:t>Input/Output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(I/O)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Unit,</a:t>
            </a:r>
            <a:endParaRPr sz="1200">
              <a:latin typeface="Tahoma"/>
              <a:cs typeface="Tahoma"/>
            </a:endParaRPr>
          </a:p>
          <a:p>
            <a:pPr marL="635635" lvl="1" indent="-229235">
              <a:lnSpc>
                <a:spcPts val="1370"/>
              </a:lnSpc>
              <a:buFont typeface="Times New Roman"/>
              <a:buAutoNum type="arabicPeriod"/>
              <a:tabLst>
                <a:tab pos="636270" algn="l"/>
              </a:tabLst>
            </a:pPr>
            <a:r>
              <a:rPr sz="1200" spc="-5" dirty="0">
                <a:latin typeface="Tahoma"/>
                <a:cs typeface="Tahoma"/>
              </a:rPr>
              <a:t>Central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(CPU), and</a:t>
            </a:r>
            <a:endParaRPr sz="1200">
              <a:latin typeface="Tahoma"/>
              <a:cs typeface="Tahoma"/>
            </a:endParaRPr>
          </a:p>
          <a:p>
            <a:pPr marL="635635" lvl="1" indent="-229235">
              <a:lnSpc>
                <a:spcPts val="1405"/>
              </a:lnSpc>
              <a:buFont typeface="Times New Roman"/>
              <a:buAutoNum type="arabicPeriod"/>
              <a:tabLst>
                <a:tab pos="636270" algn="l"/>
              </a:tabLst>
            </a:pPr>
            <a:r>
              <a:rPr sz="1200" dirty="0">
                <a:latin typeface="Tahoma"/>
                <a:cs typeface="Tahoma"/>
              </a:rPr>
              <a:t>Memory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9591" y="1033018"/>
            <a:ext cx="6069965" cy="7447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3535" indent="-231140">
              <a:lnSpc>
                <a:spcPct val="100000"/>
              </a:lnSpc>
              <a:spcBef>
                <a:spcPts val="100"/>
              </a:spcBef>
              <a:buAutoNum type="arabicPeriod" startAt="21"/>
              <a:tabLst>
                <a:tab pos="344170" algn="l"/>
              </a:tabLst>
            </a:pPr>
            <a:r>
              <a:rPr sz="1200" spc="-5" dirty="0">
                <a:latin typeface="Tahoma"/>
                <a:cs typeface="Tahoma"/>
              </a:rPr>
              <a:t>Explain</a:t>
            </a:r>
            <a:r>
              <a:rPr sz="1200" dirty="0">
                <a:latin typeface="Tahoma"/>
                <a:cs typeface="Tahoma"/>
              </a:rPr>
              <a:t> in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detail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components 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hardware.</a:t>
            </a:r>
            <a:endParaRPr sz="1200">
              <a:latin typeface="Tahoma"/>
              <a:cs typeface="Tahoma"/>
            </a:endParaRPr>
          </a:p>
          <a:p>
            <a:pPr marL="400050">
              <a:lnSpc>
                <a:spcPct val="10000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dirty="0">
                <a:latin typeface="Tahoma"/>
                <a:cs typeface="Tahoma"/>
              </a:rPr>
              <a:t> system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hardware comprises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three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main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components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—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ahoma"/>
              <a:cs typeface="Tahoma"/>
            </a:endParaRPr>
          </a:p>
          <a:p>
            <a:pPr marL="1266825">
              <a:lnSpc>
                <a:spcPts val="1405"/>
              </a:lnSpc>
            </a:pPr>
            <a:r>
              <a:rPr sz="1200" spc="-5" dirty="0">
                <a:latin typeface="Tahoma"/>
                <a:cs typeface="Tahoma"/>
              </a:rPr>
              <a:t>Input/Output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(I/O)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Unit,</a:t>
            </a:r>
            <a:endParaRPr sz="1200">
              <a:latin typeface="Tahoma"/>
              <a:cs typeface="Tahoma"/>
            </a:endParaRPr>
          </a:p>
          <a:p>
            <a:pPr marL="1266825">
              <a:lnSpc>
                <a:spcPts val="1405"/>
              </a:lnSpc>
            </a:pPr>
            <a:r>
              <a:rPr sz="1200" spc="-5" dirty="0">
                <a:latin typeface="Tahoma"/>
                <a:cs typeface="Tahoma"/>
              </a:rPr>
              <a:t>Central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(CPU), and</a:t>
            </a:r>
            <a:endParaRPr sz="1200">
              <a:latin typeface="Tahoma"/>
              <a:cs typeface="Tahoma"/>
            </a:endParaRPr>
          </a:p>
          <a:p>
            <a:pPr marL="1266825">
              <a:lnSpc>
                <a:spcPct val="100000"/>
              </a:lnSpc>
              <a:spcBef>
                <a:spcPts val="240"/>
              </a:spcBef>
            </a:pPr>
            <a:r>
              <a:rPr sz="1200" dirty="0">
                <a:latin typeface="Tahoma"/>
                <a:cs typeface="Tahoma"/>
              </a:rPr>
              <a:t>Memory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ahoma"/>
              <a:cs typeface="Tahoma"/>
            </a:endParaRPr>
          </a:p>
          <a:p>
            <a:pPr marL="114935" marR="41275" algn="just">
              <a:lnSpc>
                <a:spcPct val="100400"/>
              </a:lnSpc>
              <a:spcBef>
                <a:spcPts val="5"/>
              </a:spcBef>
            </a:pPr>
            <a:r>
              <a:rPr sz="1200" spc="-5" dirty="0">
                <a:latin typeface="Tahoma"/>
                <a:cs typeface="Tahoma"/>
              </a:rPr>
              <a:t>The I/O </a:t>
            </a:r>
            <a:r>
              <a:rPr sz="1200" dirty="0">
                <a:latin typeface="Tahoma"/>
                <a:cs typeface="Tahoma"/>
              </a:rPr>
              <a:t>unit </a:t>
            </a:r>
            <a:r>
              <a:rPr sz="1200" spc="-5" dirty="0">
                <a:latin typeface="Tahoma"/>
                <a:cs typeface="Tahoma"/>
              </a:rPr>
              <a:t>consists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input unit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output </a:t>
            </a:r>
            <a:r>
              <a:rPr sz="1200" dirty="0">
                <a:latin typeface="Tahoma"/>
                <a:cs typeface="Tahoma"/>
              </a:rPr>
              <a:t>unit. CPU </a:t>
            </a:r>
            <a:r>
              <a:rPr sz="1200" spc="-5" dirty="0">
                <a:latin typeface="Tahoma"/>
                <a:cs typeface="Tahoma"/>
              </a:rPr>
              <a:t>performs calculations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 processing </a:t>
            </a:r>
            <a:r>
              <a:rPr sz="1200" dirty="0">
                <a:latin typeface="Tahoma"/>
                <a:cs typeface="Tahoma"/>
              </a:rPr>
              <a:t>on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input </a:t>
            </a:r>
            <a:r>
              <a:rPr sz="1200" spc="-10" dirty="0">
                <a:latin typeface="Tahoma"/>
                <a:cs typeface="Tahoma"/>
              </a:rPr>
              <a:t>data, </a:t>
            </a:r>
            <a:r>
              <a:rPr sz="1200" spc="-5" dirty="0">
                <a:latin typeface="Tahoma"/>
                <a:cs typeface="Tahoma"/>
              </a:rPr>
              <a:t>to generate the output. The memory </a:t>
            </a:r>
            <a:r>
              <a:rPr sz="1200" dirty="0">
                <a:latin typeface="Tahoma"/>
                <a:cs typeface="Tahoma"/>
              </a:rPr>
              <a:t>unit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used to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data,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instructions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 the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information.</a:t>
            </a:r>
            <a:endParaRPr sz="1200">
              <a:latin typeface="Tahoma"/>
              <a:cs typeface="Tahoma"/>
            </a:endParaRPr>
          </a:p>
          <a:p>
            <a:pPr marL="114935" marR="41275" algn="just">
              <a:lnSpc>
                <a:spcPts val="1440"/>
              </a:lnSpc>
              <a:spcBef>
                <a:spcPts val="60"/>
              </a:spcBef>
            </a:pPr>
            <a:r>
              <a:rPr sz="1250" b="1" i="1" spc="-120" dirty="0">
                <a:latin typeface="Verdana"/>
                <a:cs typeface="Verdana"/>
              </a:rPr>
              <a:t>Input/Output </a:t>
            </a:r>
            <a:r>
              <a:rPr sz="1250" b="1" i="1" spc="-100" dirty="0">
                <a:latin typeface="Verdana"/>
                <a:cs typeface="Verdana"/>
              </a:rPr>
              <a:t>Unit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user </a:t>
            </a:r>
            <a:r>
              <a:rPr sz="1200" spc="-5" dirty="0">
                <a:latin typeface="Tahoma"/>
                <a:cs typeface="Tahoma"/>
              </a:rPr>
              <a:t>interacts with the computer via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I/O </a:t>
            </a:r>
            <a:r>
              <a:rPr sz="1200" dirty="0">
                <a:latin typeface="Tahoma"/>
                <a:cs typeface="Tahoma"/>
              </a:rPr>
              <a:t>unit. </a:t>
            </a:r>
            <a:r>
              <a:rPr sz="1200" spc="-5" dirty="0">
                <a:latin typeface="Tahoma"/>
                <a:cs typeface="Tahoma"/>
              </a:rPr>
              <a:t>The Input </a:t>
            </a:r>
            <a:r>
              <a:rPr sz="1200" dirty="0">
                <a:latin typeface="Tahoma"/>
                <a:cs typeface="Tahoma"/>
              </a:rPr>
              <a:t> unit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accepts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data</a:t>
            </a:r>
            <a:r>
              <a:rPr sz="1200" spc="11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from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user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provides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processed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i.e.</a:t>
            </a:r>
            <a:endParaRPr sz="1200">
              <a:latin typeface="Tahoma"/>
              <a:cs typeface="Tahoma"/>
            </a:endParaRPr>
          </a:p>
          <a:p>
            <a:pPr marL="114935" algn="just">
              <a:lnSpc>
                <a:spcPts val="1405"/>
              </a:lnSpc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information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user.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Input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converts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it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accepts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from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endParaRPr sz="1200">
              <a:latin typeface="Tahoma"/>
              <a:cs typeface="Tahoma"/>
            </a:endParaRPr>
          </a:p>
          <a:p>
            <a:pPr marL="114935" marR="36830" algn="just">
              <a:lnSpc>
                <a:spcPct val="100600"/>
              </a:lnSpc>
            </a:pPr>
            <a:r>
              <a:rPr sz="1200" dirty="0">
                <a:latin typeface="Tahoma"/>
                <a:cs typeface="Tahoma"/>
              </a:rPr>
              <a:t>user, </a:t>
            </a:r>
            <a:r>
              <a:rPr sz="1200" spc="-5" dirty="0">
                <a:latin typeface="Tahoma"/>
                <a:cs typeface="Tahoma"/>
              </a:rPr>
              <a:t>into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form that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understandable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5" dirty="0">
                <a:latin typeface="Tahoma"/>
                <a:cs typeface="Tahoma"/>
              </a:rPr>
              <a:t>the computer. Similarly, the Output </a:t>
            </a:r>
            <a:r>
              <a:rPr sz="1200" dirty="0">
                <a:latin typeface="Tahoma"/>
                <a:cs typeface="Tahoma"/>
              </a:rPr>
              <a:t>unit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provides the output </a:t>
            </a:r>
            <a:r>
              <a:rPr sz="1200" dirty="0">
                <a:latin typeface="Tahoma"/>
                <a:cs typeface="Tahoma"/>
              </a:rPr>
              <a:t>in a </a:t>
            </a:r>
            <a:r>
              <a:rPr sz="1200" spc="-5" dirty="0">
                <a:latin typeface="Tahoma"/>
                <a:cs typeface="Tahoma"/>
              </a:rPr>
              <a:t>form that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understandable by the </a:t>
            </a:r>
            <a:r>
              <a:rPr sz="1200" dirty="0">
                <a:latin typeface="Tahoma"/>
                <a:cs typeface="Tahoma"/>
              </a:rPr>
              <a:t>user.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input is </a:t>
            </a:r>
            <a:r>
              <a:rPr sz="1200" spc="-5" dirty="0">
                <a:latin typeface="Tahoma"/>
                <a:cs typeface="Tahoma"/>
              </a:rPr>
              <a:t>provided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o</a:t>
            </a:r>
            <a:r>
              <a:rPr sz="1200" spc="11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he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mpu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er</a:t>
            </a:r>
            <a:r>
              <a:rPr sz="1200" spc="-1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ing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input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devices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li</a:t>
            </a:r>
            <a:r>
              <a:rPr sz="1200" spc="-10" dirty="0">
                <a:latin typeface="Tahoma"/>
                <a:cs typeface="Tahoma"/>
              </a:rPr>
              <a:t>k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ke</a:t>
            </a:r>
            <a:r>
              <a:rPr sz="1200" spc="-10" dirty="0">
                <a:latin typeface="Tahoma"/>
                <a:cs typeface="Tahoma"/>
              </a:rPr>
              <a:t>y</a:t>
            </a:r>
            <a:r>
              <a:rPr sz="1200" dirty="0">
                <a:latin typeface="Tahoma"/>
                <a:cs typeface="Tahoma"/>
              </a:rPr>
              <a:t>b</a:t>
            </a:r>
            <a:r>
              <a:rPr sz="1200" spc="-10" dirty="0">
                <a:latin typeface="Tahoma"/>
                <a:cs typeface="Tahoma"/>
              </a:rPr>
              <a:t>oa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spc="5" dirty="0">
                <a:latin typeface="Tahoma"/>
                <a:cs typeface="Tahoma"/>
              </a:rPr>
              <a:t>d</a:t>
            </a:r>
            <a:r>
              <a:rPr sz="1200" dirty="0">
                <a:latin typeface="Tahoma"/>
                <a:cs typeface="Tahoma"/>
              </a:rPr>
              <a:t>,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spc="10" dirty="0">
                <a:latin typeface="Tahoma"/>
                <a:cs typeface="Tahoma"/>
              </a:rPr>
              <a:t>r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ckb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ll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10" dirty="0">
                <a:latin typeface="Tahoma"/>
                <a:cs typeface="Tahoma"/>
              </a:rPr>
              <a:t>n</a:t>
            </a:r>
            <a:r>
              <a:rPr sz="1200" dirty="0">
                <a:latin typeface="Tahoma"/>
                <a:cs typeface="Tahoma"/>
              </a:rPr>
              <a:t>d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mous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.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Some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he  </a:t>
            </a:r>
            <a:r>
              <a:rPr sz="1200" spc="-5" dirty="0">
                <a:latin typeface="Tahoma"/>
                <a:cs typeface="Tahoma"/>
              </a:rPr>
              <a:t>commonly</a:t>
            </a:r>
            <a:r>
              <a:rPr sz="1200" dirty="0">
                <a:latin typeface="Tahoma"/>
                <a:cs typeface="Tahoma"/>
              </a:rPr>
              <a:t> used</a:t>
            </a:r>
            <a:r>
              <a:rPr sz="1200" spc="-5" dirty="0">
                <a:latin typeface="Tahoma"/>
                <a:cs typeface="Tahoma"/>
              </a:rPr>
              <a:t> output</a:t>
            </a:r>
            <a:r>
              <a:rPr sz="1200" dirty="0">
                <a:latin typeface="Tahoma"/>
                <a:cs typeface="Tahoma"/>
              </a:rPr>
              <a:t> devices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monitor</a:t>
            </a:r>
            <a:r>
              <a:rPr sz="1200" dirty="0">
                <a:latin typeface="Tahoma"/>
                <a:cs typeface="Tahoma"/>
              </a:rPr>
              <a:t> and</a:t>
            </a:r>
            <a:r>
              <a:rPr sz="1200" spc="-5" dirty="0">
                <a:latin typeface="Tahoma"/>
                <a:cs typeface="Tahoma"/>
              </a:rPr>
              <a:t> printer.</a:t>
            </a:r>
            <a:endParaRPr sz="1200">
              <a:latin typeface="Tahoma"/>
              <a:cs typeface="Tahoma"/>
            </a:endParaRPr>
          </a:p>
          <a:p>
            <a:pPr marL="12700" marR="131445" algn="just">
              <a:lnSpc>
                <a:spcPts val="1440"/>
              </a:lnSpc>
              <a:spcBef>
                <a:spcPts val="85"/>
              </a:spcBef>
            </a:pPr>
            <a:r>
              <a:rPr sz="1250" b="1" i="1" spc="-105" dirty="0">
                <a:latin typeface="Verdana"/>
                <a:cs typeface="Verdana"/>
              </a:rPr>
              <a:t>Central </a:t>
            </a:r>
            <a:r>
              <a:rPr sz="1250" b="1" i="1" spc="-114" dirty="0">
                <a:latin typeface="Verdana"/>
                <a:cs typeface="Verdana"/>
              </a:rPr>
              <a:t>Processing </a:t>
            </a:r>
            <a:r>
              <a:rPr sz="1250" b="1" i="1" spc="-100" dirty="0">
                <a:latin typeface="Verdana"/>
                <a:cs typeface="Verdana"/>
              </a:rPr>
              <a:t>Unit </a:t>
            </a:r>
            <a:r>
              <a:rPr sz="1200" spc="-5" dirty="0">
                <a:latin typeface="Tahoma"/>
                <a:cs typeface="Tahoma"/>
              </a:rPr>
              <a:t>CPU controls, coordinates and supervises the operations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It</a:t>
            </a:r>
            <a:r>
              <a:rPr sz="1200" spc="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responsible</a:t>
            </a:r>
            <a:r>
              <a:rPr sz="1200" spc="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</a:t>
            </a:r>
            <a:r>
              <a:rPr sz="1200" dirty="0">
                <a:latin typeface="Tahoma"/>
                <a:cs typeface="Tahoma"/>
              </a:rPr>
              <a:t> of</a:t>
            </a:r>
            <a:r>
              <a:rPr sz="1200" spc="3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input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data.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CPU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consists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endParaRPr sz="1200">
              <a:latin typeface="Tahoma"/>
              <a:cs typeface="Tahoma"/>
            </a:endParaRPr>
          </a:p>
          <a:p>
            <a:pPr marL="12700" algn="just">
              <a:lnSpc>
                <a:spcPts val="1375"/>
              </a:lnSpc>
            </a:pPr>
            <a:r>
              <a:rPr sz="1200" spc="-5" dirty="0">
                <a:latin typeface="Tahoma"/>
                <a:cs typeface="Tahoma"/>
              </a:rPr>
              <a:t>Arithmetic Logic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(ALU)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Control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(CU).</a:t>
            </a:r>
            <a:endParaRPr sz="1200">
              <a:latin typeface="Tahoma"/>
              <a:cs typeface="Tahoma"/>
            </a:endParaRPr>
          </a:p>
          <a:p>
            <a:pPr marL="1029335" lvl="1" indent="-229235" algn="just">
              <a:lnSpc>
                <a:spcPts val="1410"/>
              </a:lnSpc>
              <a:buSzPct val="83333"/>
              <a:buFont typeface="Courier New"/>
              <a:buChar char="o"/>
              <a:tabLst>
                <a:tab pos="1029969" algn="l"/>
              </a:tabLst>
            </a:pPr>
            <a:r>
              <a:rPr sz="1200" dirty="0">
                <a:latin typeface="Tahoma"/>
                <a:cs typeface="Tahoma"/>
              </a:rPr>
              <a:t>ALU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performs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all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arithmetic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logic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operations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on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input</a:t>
            </a:r>
            <a:r>
              <a:rPr sz="1200" spc="-5" dirty="0">
                <a:latin typeface="Tahoma"/>
                <a:cs typeface="Tahoma"/>
              </a:rPr>
              <a:t> data.</a:t>
            </a:r>
            <a:endParaRPr sz="1200">
              <a:latin typeface="Tahoma"/>
              <a:cs typeface="Tahoma"/>
            </a:endParaRPr>
          </a:p>
          <a:p>
            <a:pPr marL="1029335" marR="88900" lvl="1" indent="-228600" algn="just">
              <a:lnSpc>
                <a:spcPct val="98800"/>
              </a:lnSpc>
              <a:spcBef>
                <a:spcPts val="30"/>
              </a:spcBef>
              <a:buSzPct val="83333"/>
              <a:buFont typeface="Courier New"/>
              <a:buChar char="o"/>
              <a:tabLst>
                <a:tab pos="1029969" algn="l"/>
              </a:tabLst>
            </a:pPr>
            <a:r>
              <a:rPr sz="1200" dirty="0">
                <a:latin typeface="Tahoma"/>
                <a:cs typeface="Tahoma"/>
              </a:rPr>
              <a:t>CU </a:t>
            </a:r>
            <a:r>
              <a:rPr sz="1200" spc="-5" dirty="0">
                <a:latin typeface="Tahoma"/>
                <a:cs typeface="Tahoma"/>
              </a:rPr>
              <a:t>controls the overall operations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computer </a:t>
            </a:r>
            <a:r>
              <a:rPr sz="1200" dirty="0">
                <a:latin typeface="Tahoma"/>
                <a:cs typeface="Tahoma"/>
              </a:rPr>
              <a:t>i.e. it </a:t>
            </a:r>
            <a:r>
              <a:rPr sz="1200" spc="-5" dirty="0">
                <a:latin typeface="Tahoma"/>
                <a:cs typeface="Tahoma"/>
              </a:rPr>
              <a:t>checks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sequence of </a:t>
            </a:r>
            <a:r>
              <a:rPr sz="1200" spc="-10" dirty="0">
                <a:latin typeface="Tahoma"/>
                <a:cs typeface="Tahoma"/>
              </a:rPr>
              <a:t>execution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10" dirty="0">
                <a:latin typeface="Tahoma"/>
                <a:cs typeface="Tahoma"/>
              </a:rPr>
              <a:t>instructions, </a:t>
            </a:r>
            <a:r>
              <a:rPr sz="1200" spc="-5" dirty="0">
                <a:latin typeface="Tahoma"/>
                <a:cs typeface="Tahoma"/>
              </a:rPr>
              <a:t>and, </a:t>
            </a:r>
            <a:r>
              <a:rPr sz="1200" spc="-10" dirty="0">
                <a:latin typeface="Tahoma"/>
                <a:cs typeface="Tahoma"/>
              </a:rPr>
              <a:t>controls and </a:t>
            </a:r>
            <a:r>
              <a:rPr sz="1200" spc="-5" dirty="0">
                <a:latin typeface="Tahoma"/>
                <a:cs typeface="Tahoma"/>
              </a:rPr>
              <a:t>coordinates the </a:t>
            </a:r>
            <a:r>
              <a:rPr sz="1200" dirty="0">
                <a:latin typeface="Tahoma"/>
                <a:cs typeface="Tahoma"/>
              </a:rPr>
              <a:t> overall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functioning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15" dirty="0">
                <a:latin typeface="Tahoma"/>
                <a:cs typeface="Tahoma"/>
              </a:rPr>
              <a:t>ofthe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units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endParaRPr sz="12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Courier New"/>
              <a:buChar char="o"/>
            </a:pPr>
            <a:endParaRPr sz="1150">
              <a:latin typeface="Tahoma"/>
              <a:cs typeface="Tahoma"/>
            </a:endParaRPr>
          </a:p>
          <a:p>
            <a:pPr marL="572135" marR="5080">
              <a:lnSpc>
                <a:spcPct val="100000"/>
              </a:lnSpc>
            </a:pPr>
            <a:r>
              <a:rPr sz="1200" spc="-5" dirty="0">
                <a:latin typeface="Tahoma"/>
                <a:cs typeface="Tahoma"/>
              </a:rPr>
              <a:t>Additionally,</a:t>
            </a:r>
            <a:r>
              <a:rPr sz="1200" spc="3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CPU</a:t>
            </a:r>
            <a:r>
              <a:rPr sz="1200" spc="3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also</a:t>
            </a:r>
            <a:r>
              <a:rPr sz="1200" spc="3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has</a:t>
            </a:r>
            <a:r>
              <a:rPr sz="1200" spc="3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3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set</a:t>
            </a:r>
            <a:r>
              <a:rPr sz="1200" spc="3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310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registers  </a:t>
            </a:r>
            <a:r>
              <a:rPr sz="1200" spc="-5" dirty="0">
                <a:latin typeface="Tahoma"/>
                <a:cs typeface="Tahoma"/>
              </a:rPr>
              <a:t>for</a:t>
            </a:r>
            <a:r>
              <a:rPr sz="1200" spc="3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temporary</a:t>
            </a:r>
            <a:r>
              <a:rPr sz="1200" spc="2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storage</a:t>
            </a:r>
            <a:r>
              <a:rPr sz="1200" spc="30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2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data,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instructions,addresses</a:t>
            </a:r>
            <a:r>
              <a:rPr sz="1200" spc="-5" dirty="0">
                <a:latin typeface="Tahoma"/>
                <a:cs typeface="Tahoma"/>
              </a:rPr>
              <a:t> and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intermediate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results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calculation.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ahoma"/>
              <a:cs typeface="Tahoma"/>
            </a:endParaRPr>
          </a:p>
          <a:p>
            <a:pPr marL="12700" marR="28575" algn="just">
              <a:lnSpc>
                <a:spcPct val="98800"/>
              </a:lnSpc>
              <a:spcBef>
                <a:spcPts val="5"/>
              </a:spcBef>
            </a:pPr>
            <a:r>
              <a:rPr sz="1250" b="1" i="1" spc="-130" dirty="0">
                <a:latin typeface="Verdana"/>
                <a:cs typeface="Verdana"/>
              </a:rPr>
              <a:t>Memory</a:t>
            </a:r>
            <a:r>
              <a:rPr sz="1250" b="1" i="1" spc="-125" dirty="0">
                <a:latin typeface="Verdana"/>
                <a:cs typeface="Verdana"/>
              </a:rPr>
              <a:t> </a:t>
            </a:r>
            <a:r>
              <a:rPr sz="1250" b="1" i="1" spc="-100" dirty="0">
                <a:latin typeface="Verdana"/>
                <a:cs typeface="Verdana"/>
              </a:rPr>
              <a:t>Unit</a:t>
            </a:r>
            <a:r>
              <a:rPr sz="1250" b="1" i="1" spc="-95" dirty="0">
                <a:latin typeface="Verdana"/>
                <a:cs typeface="Verdan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data,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instructions,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intermediate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results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output, </a:t>
            </a:r>
            <a:r>
              <a:rPr sz="1250" spc="-25" dirty="0">
                <a:latin typeface="Tahoma"/>
                <a:cs typeface="Tahoma"/>
              </a:rPr>
              <a:t>temporarily</a:t>
            </a:r>
            <a:r>
              <a:rPr sz="1200" spc="-25" dirty="0">
                <a:latin typeface="Tahoma"/>
                <a:cs typeface="Tahoma"/>
              </a:rPr>
              <a:t>, </a:t>
            </a:r>
            <a:r>
              <a:rPr sz="1200" dirty="0">
                <a:latin typeface="Tahoma"/>
                <a:cs typeface="Tahoma"/>
              </a:rPr>
              <a:t>during </a:t>
            </a:r>
            <a:r>
              <a:rPr sz="1200" spc="-5" dirty="0">
                <a:latin typeface="Tahoma"/>
                <a:cs typeface="Tahoma"/>
              </a:rPr>
              <a:t>the processing </a:t>
            </a:r>
            <a:r>
              <a:rPr sz="1200" spc="-1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data. This </a:t>
            </a:r>
            <a:r>
              <a:rPr sz="1200" dirty="0">
                <a:latin typeface="Tahoma"/>
                <a:cs typeface="Tahoma"/>
              </a:rPr>
              <a:t>memory is </a:t>
            </a:r>
            <a:r>
              <a:rPr sz="1200" spc="-5" dirty="0">
                <a:latin typeface="Tahoma"/>
                <a:cs typeface="Tahoma"/>
              </a:rPr>
              <a:t>also called the </a:t>
            </a:r>
            <a:r>
              <a:rPr sz="1250" spc="-30" dirty="0">
                <a:latin typeface="Tahoma"/>
                <a:cs typeface="Tahoma"/>
              </a:rPr>
              <a:t>main </a:t>
            </a:r>
            <a:r>
              <a:rPr sz="1250" spc="-25" dirty="0">
                <a:latin typeface="Tahoma"/>
                <a:cs typeface="Tahoma"/>
              </a:rPr>
              <a:t> </a:t>
            </a:r>
            <a:r>
              <a:rPr sz="1250" spc="-35" dirty="0">
                <a:latin typeface="Tahoma"/>
                <a:cs typeface="Tahoma"/>
              </a:rPr>
              <a:t>memory </a:t>
            </a:r>
            <a:r>
              <a:rPr sz="1250" spc="-30" dirty="0">
                <a:latin typeface="Tahoma"/>
                <a:cs typeface="Tahoma"/>
              </a:rPr>
              <a:t>or primary memory </a:t>
            </a:r>
            <a:r>
              <a:rPr sz="1200" spc="-5" dirty="0">
                <a:latin typeface="Tahoma"/>
                <a:cs typeface="Tahoma"/>
              </a:rPr>
              <a:t>of the computer. The </a:t>
            </a:r>
            <a:r>
              <a:rPr sz="1200" dirty="0">
                <a:latin typeface="Tahoma"/>
                <a:cs typeface="Tahoma"/>
              </a:rPr>
              <a:t>input </a:t>
            </a:r>
            <a:r>
              <a:rPr sz="1200" spc="-5" dirty="0">
                <a:latin typeface="Tahoma"/>
                <a:cs typeface="Tahoma"/>
              </a:rPr>
              <a:t>data that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to be processed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 brought</a:t>
            </a:r>
            <a:r>
              <a:rPr sz="1200" dirty="0">
                <a:latin typeface="Tahoma"/>
                <a:cs typeface="Tahoma"/>
              </a:rPr>
              <a:t> into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main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before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processing.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required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data </a:t>
            </a:r>
            <a:r>
              <a:rPr sz="1200" spc="15" dirty="0">
                <a:latin typeface="Tahoma"/>
                <a:cs typeface="Tahoma"/>
              </a:rPr>
              <a:t>andany </a:t>
            </a:r>
            <a:r>
              <a:rPr sz="1200" spc="-5" dirty="0">
                <a:latin typeface="Tahoma"/>
                <a:cs typeface="Tahoma"/>
              </a:rPr>
              <a:t>intermediate results are also stored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the main </a:t>
            </a:r>
            <a:r>
              <a:rPr sz="1200" dirty="0">
                <a:latin typeface="Tahoma"/>
                <a:cs typeface="Tahoma"/>
              </a:rPr>
              <a:t>memory.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stored </a:t>
            </a:r>
            <a:r>
              <a:rPr sz="1200" dirty="0">
                <a:latin typeface="Tahoma"/>
                <a:cs typeface="Tahoma"/>
              </a:rPr>
              <a:t>in memory before being </a:t>
            </a:r>
            <a:r>
              <a:rPr sz="1200" spc="-5" dirty="0">
                <a:latin typeface="Tahoma"/>
                <a:cs typeface="Tahoma"/>
              </a:rPr>
              <a:t>transferred to the output </a:t>
            </a:r>
            <a:r>
              <a:rPr sz="1200" dirty="0">
                <a:latin typeface="Tahoma"/>
                <a:cs typeface="Tahoma"/>
              </a:rPr>
              <a:t>device. CPU </a:t>
            </a:r>
            <a:r>
              <a:rPr sz="1200" spc="-5" dirty="0">
                <a:latin typeface="Tahoma"/>
                <a:cs typeface="Tahoma"/>
              </a:rPr>
              <a:t>can </a:t>
            </a:r>
            <a:r>
              <a:rPr sz="1200" spc="-10" dirty="0">
                <a:latin typeface="Tahoma"/>
                <a:cs typeface="Tahoma"/>
              </a:rPr>
              <a:t>work </a:t>
            </a:r>
            <a:r>
              <a:rPr sz="1200" spc="-5" dirty="0">
                <a:latin typeface="Tahoma"/>
                <a:cs typeface="Tahoma"/>
              </a:rPr>
              <a:t> with the information </a:t>
            </a:r>
            <a:r>
              <a:rPr sz="1200" dirty="0">
                <a:latin typeface="Tahoma"/>
                <a:cs typeface="Tahoma"/>
              </a:rPr>
              <a:t>stored in </a:t>
            </a:r>
            <a:r>
              <a:rPr sz="1200" spc="-5" dirty="0">
                <a:latin typeface="Tahoma"/>
                <a:cs typeface="Tahoma"/>
              </a:rPr>
              <a:t>the main </a:t>
            </a:r>
            <a:r>
              <a:rPr sz="1200" dirty="0">
                <a:latin typeface="Tahoma"/>
                <a:cs typeface="Tahoma"/>
              </a:rPr>
              <a:t>memory. </a:t>
            </a:r>
            <a:r>
              <a:rPr sz="1200" spc="-5" dirty="0">
                <a:latin typeface="Tahoma"/>
                <a:cs typeface="Tahoma"/>
              </a:rPr>
              <a:t>Another kind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storage </a:t>
            </a:r>
            <a:r>
              <a:rPr sz="1200" dirty="0">
                <a:latin typeface="Tahoma"/>
                <a:cs typeface="Tahoma"/>
              </a:rPr>
              <a:t>unit is </a:t>
            </a:r>
            <a:r>
              <a:rPr sz="1200" spc="-5" dirty="0">
                <a:latin typeface="Tahoma"/>
                <a:cs typeface="Tahoma"/>
              </a:rPr>
              <a:t>also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referred to as the </a:t>
            </a:r>
            <a:r>
              <a:rPr sz="1250" spc="-30" dirty="0">
                <a:latin typeface="Tahoma"/>
                <a:cs typeface="Tahoma"/>
              </a:rPr>
              <a:t>secondary </a:t>
            </a:r>
            <a:r>
              <a:rPr sz="1250" spc="-35" dirty="0">
                <a:latin typeface="Tahoma"/>
                <a:cs typeface="Tahoma"/>
              </a:rPr>
              <a:t>memory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computer. The </a:t>
            </a:r>
            <a:r>
              <a:rPr sz="1200" spc="-10" dirty="0">
                <a:latin typeface="Tahoma"/>
                <a:cs typeface="Tahoma"/>
              </a:rPr>
              <a:t>data,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programs and 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 are stored </a:t>
            </a:r>
            <a:r>
              <a:rPr sz="1250" spc="-25" dirty="0">
                <a:latin typeface="Tahoma"/>
                <a:cs typeface="Tahoma"/>
              </a:rPr>
              <a:t>permanently</a:t>
            </a:r>
            <a:r>
              <a:rPr sz="125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the storage </a:t>
            </a:r>
            <a:r>
              <a:rPr sz="1200" dirty="0">
                <a:latin typeface="Tahoma"/>
                <a:cs typeface="Tahoma"/>
              </a:rPr>
              <a:t>unit of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 Magnetic </a:t>
            </a:r>
            <a:r>
              <a:rPr sz="1200" dirty="0">
                <a:latin typeface="Tahoma"/>
                <a:cs typeface="Tahoma"/>
              </a:rPr>
              <a:t>disks,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optical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disks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 magnetic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tapes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examples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secondary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memory.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ahoma"/>
              <a:cs typeface="Tahoma"/>
            </a:endParaRPr>
          </a:p>
          <a:p>
            <a:pPr marL="343535" indent="-231140">
              <a:lnSpc>
                <a:spcPct val="100000"/>
              </a:lnSpc>
              <a:buAutoNum type="arabicPeriod" startAt="22"/>
              <a:tabLst>
                <a:tab pos="344170" algn="l"/>
              </a:tabLst>
            </a:pPr>
            <a:r>
              <a:rPr sz="1200" spc="-5" dirty="0">
                <a:latin typeface="Tahoma"/>
                <a:cs typeface="Tahoma"/>
              </a:rPr>
              <a:t>Draw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block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diagram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 computer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805554"/>
            <a:ext cx="5965825" cy="5930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0345">
              <a:lnSpc>
                <a:spcPct val="100000"/>
              </a:lnSpc>
              <a:spcBef>
                <a:spcPts val="100"/>
              </a:spcBef>
              <a:buAutoNum type="arabicPeriod" startAt="23"/>
              <a:tabLst>
                <a:tab pos="367665" algn="l"/>
                <a:tab pos="368300" algn="l"/>
              </a:tabLst>
            </a:pPr>
            <a:r>
              <a:rPr sz="1200" spc="-10" dirty="0">
                <a:latin typeface="Tahoma"/>
                <a:cs typeface="Tahoma"/>
              </a:rPr>
              <a:t>Explain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briefly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developments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in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computer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technology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starting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from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simple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calculatingmachine</a:t>
            </a:r>
            <a:r>
              <a:rPr sz="1200" spc="-5" dirty="0">
                <a:latin typeface="Tahoma"/>
                <a:cs typeface="Tahoma"/>
              </a:rPr>
              <a:t> to 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first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endParaRPr sz="1200">
              <a:latin typeface="Tahoma"/>
              <a:cs typeface="Tahoma"/>
            </a:endParaRPr>
          </a:p>
          <a:p>
            <a:pPr marL="12700" marR="5080" indent="10160">
              <a:lnSpc>
                <a:spcPct val="100800"/>
              </a:lnSpc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key</a:t>
            </a:r>
            <a:r>
              <a:rPr sz="1200" spc="20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developments</a:t>
            </a:r>
            <a:r>
              <a:rPr sz="1200" spc="2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</a:t>
            </a:r>
            <a:r>
              <a:rPr sz="1200" spc="25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took</a:t>
            </a:r>
            <a:r>
              <a:rPr sz="1200" spc="2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place</a:t>
            </a:r>
            <a:r>
              <a:rPr sz="1200" spc="25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till</a:t>
            </a:r>
            <a:r>
              <a:rPr sz="1200" spc="2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first</a:t>
            </a:r>
            <a:r>
              <a:rPr sz="1200" spc="2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spc="2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was</a:t>
            </a:r>
            <a:r>
              <a:rPr sz="1200" spc="2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developed</a:t>
            </a:r>
            <a:r>
              <a:rPr sz="1200" spc="25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254" dirty="0">
                <a:latin typeface="Tahoma"/>
                <a:cs typeface="Tahoma"/>
              </a:rPr>
              <a:t> </a:t>
            </a:r>
            <a:r>
              <a:rPr sz="1200" spc="-20" dirty="0">
                <a:latin typeface="Tahoma"/>
                <a:cs typeface="Tahoma"/>
              </a:rPr>
              <a:t>as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follows—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ahoma"/>
              <a:cs typeface="Tahoma"/>
            </a:endParaRPr>
          </a:p>
          <a:p>
            <a:pPr marL="410209" marR="104139" lvl="1" indent="-228600" algn="just">
              <a:lnSpc>
                <a:spcPct val="100299"/>
              </a:lnSpc>
              <a:buSzPct val="80000"/>
              <a:buFont typeface="Symbol"/>
              <a:buChar char=""/>
              <a:tabLst>
                <a:tab pos="410845" algn="l"/>
              </a:tabLst>
            </a:pPr>
            <a:r>
              <a:rPr sz="1250" b="1" i="1" spc="-100" dirty="0">
                <a:latin typeface="Verdana"/>
                <a:cs typeface="Verdana"/>
              </a:rPr>
              <a:t>Calculating </a:t>
            </a:r>
            <a:r>
              <a:rPr sz="1250" b="1" i="1" spc="-120" dirty="0">
                <a:latin typeface="Verdana"/>
                <a:cs typeface="Verdana"/>
              </a:rPr>
              <a:t>Machines </a:t>
            </a:r>
            <a:r>
              <a:rPr sz="1200" dirty="0">
                <a:latin typeface="Tahoma"/>
                <a:cs typeface="Tahoma"/>
              </a:rPr>
              <a:t>ABACUS </a:t>
            </a:r>
            <a:r>
              <a:rPr sz="1200" spc="-5" dirty="0">
                <a:latin typeface="Tahoma"/>
                <a:cs typeface="Tahoma"/>
              </a:rPr>
              <a:t>was the first mechanical calculating </a:t>
            </a:r>
            <a:r>
              <a:rPr sz="1200" dirty="0">
                <a:latin typeface="Tahoma"/>
                <a:cs typeface="Tahoma"/>
              </a:rPr>
              <a:t>device </a:t>
            </a:r>
            <a:r>
              <a:rPr sz="1200" spc="-5" dirty="0">
                <a:latin typeface="Tahoma"/>
                <a:cs typeface="Tahoma"/>
              </a:rPr>
              <a:t>for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counting</a:t>
            </a:r>
            <a:r>
              <a:rPr sz="1200" dirty="0">
                <a:latin typeface="Tahoma"/>
                <a:cs typeface="Tahoma"/>
              </a:rPr>
              <a:t> of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large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numbers.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word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ABACUS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means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calculating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board.</a:t>
            </a:r>
            <a:r>
              <a:rPr sz="1200" dirty="0">
                <a:latin typeface="Tahoma"/>
                <a:cs typeface="Tahoma"/>
              </a:rPr>
              <a:t> It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consists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bars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10" dirty="0">
                <a:latin typeface="Tahoma"/>
                <a:cs typeface="Tahoma"/>
              </a:rPr>
              <a:t>horizontal positions </a:t>
            </a:r>
            <a:r>
              <a:rPr sz="1200" spc="-5" dirty="0">
                <a:latin typeface="Tahoma"/>
                <a:cs typeface="Tahoma"/>
              </a:rPr>
              <a:t>on </a:t>
            </a:r>
            <a:r>
              <a:rPr sz="1200" spc="-10" dirty="0">
                <a:latin typeface="Tahoma"/>
                <a:cs typeface="Tahoma"/>
              </a:rPr>
              <a:t>which </a:t>
            </a:r>
            <a:r>
              <a:rPr sz="1200" spc="-5" dirty="0">
                <a:latin typeface="Tahoma"/>
                <a:cs typeface="Tahoma"/>
              </a:rPr>
              <a:t>sets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beads are inserted. The </a:t>
            </a:r>
            <a:r>
              <a:rPr sz="1200" dirty="0">
                <a:latin typeface="Tahoma"/>
                <a:cs typeface="Tahoma"/>
              </a:rPr>
              <a:t> hori</a:t>
            </a:r>
            <a:r>
              <a:rPr sz="1200" spc="-5" dirty="0">
                <a:latin typeface="Tahoma"/>
                <a:cs typeface="Tahoma"/>
              </a:rPr>
              <a:t>z</a:t>
            </a:r>
            <a:r>
              <a:rPr sz="1200" dirty="0">
                <a:latin typeface="Tahoma"/>
                <a:cs typeface="Tahoma"/>
              </a:rPr>
              <a:t>on</a:t>
            </a:r>
            <a:r>
              <a:rPr sz="1200" spc="-10" dirty="0">
                <a:latin typeface="Tahoma"/>
                <a:cs typeface="Tahoma"/>
              </a:rPr>
              <a:t>ta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-12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h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v</a:t>
            </a:r>
            <a:r>
              <a:rPr sz="1200" spc="9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10 be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spc="-20" dirty="0">
                <a:latin typeface="Tahoma"/>
                <a:cs typeface="Tahoma"/>
              </a:rPr>
              <a:t>d</a:t>
            </a:r>
            <a:r>
              <a:rPr sz="1200" dirty="0">
                <a:latin typeface="Tahoma"/>
                <a:cs typeface="Tahoma"/>
              </a:rPr>
              <a:t>s e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15" dirty="0">
                <a:latin typeface="Tahoma"/>
                <a:cs typeface="Tahoma"/>
              </a:rPr>
              <a:t>c</a:t>
            </a:r>
            <a:r>
              <a:rPr sz="1200" dirty="0">
                <a:latin typeface="Tahoma"/>
                <a:cs typeface="Tahoma"/>
              </a:rPr>
              <a:t>h,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spc="-10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p</a:t>
            </a:r>
            <a:r>
              <a:rPr sz="1200" spc="-20" dirty="0">
                <a:latin typeface="Tahoma"/>
                <a:cs typeface="Tahoma"/>
              </a:rPr>
              <a:t>r</a:t>
            </a:r>
            <a:r>
              <a:rPr sz="1200" spc="-10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-1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ing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u</a:t>
            </a:r>
            <a:r>
              <a:rPr sz="1200" dirty="0">
                <a:latin typeface="Tahoma"/>
                <a:cs typeface="Tahoma"/>
              </a:rPr>
              <a:t>ni</a:t>
            </a:r>
            <a:r>
              <a:rPr sz="1200" spc="-1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s,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20" dirty="0">
                <a:latin typeface="Tahoma"/>
                <a:cs typeface="Tahoma"/>
              </a:rPr>
              <a:t>t</a:t>
            </a:r>
            <a:r>
              <a:rPr sz="1200" spc="-10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,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h</a:t>
            </a:r>
            <a:r>
              <a:rPr sz="1200" spc="-10" dirty="0">
                <a:latin typeface="Tahoma"/>
                <a:cs typeface="Tahoma"/>
              </a:rPr>
              <a:t>u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-15" dirty="0">
                <a:latin typeface="Tahoma"/>
                <a:cs typeface="Tahoma"/>
              </a:rPr>
              <a:t>d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spc="-10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ds,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spc="-5" dirty="0">
                <a:latin typeface="Tahoma"/>
                <a:cs typeface="Tahoma"/>
              </a:rPr>
              <a:t>c.</a:t>
            </a:r>
            <a:endParaRPr sz="12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Symbol"/>
              <a:buChar char=""/>
            </a:pPr>
            <a:endParaRPr sz="1150">
              <a:latin typeface="Tahoma"/>
              <a:cs typeface="Tahoma"/>
            </a:endParaRPr>
          </a:p>
          <a:p>
            <a:pPr marL="410209" marR="154940" lvl="1" indent="-228600" algn="just">
              <a:lnSpc>
                <a:spcPct val="100000"/>
              </a:lnSpc>
              <a:buSzPct val="80000"/>
              <a:buFont typeface="Symbol"/>
              <a:buChar char=""/>
              <a:tabLst>
                <a:tab pos="410845" algn="l"/>
              </a:tabLst>
            </a:pPr>
            <a:r>
              <a:rPr sz="1250" b="1" i="1" spc="-114" dirty="0">
                <a:latin typeface="Verdana"/>
                <a:cs typeface="Verdana"/>
              </a:rPr>
              <a:t>Napier’s </a:t>
            </a:r>
            <a:r>
              <a:rPr sz="1250" b="1" i="1" spc="-130" dirty="0">
                <a:latin typeface="Verdana"/>
                <a:cs typeface="Verdana"/>
              </a:rPr>
              <a:t>Bones </a:t>
            </a:r>
            <a:r>
              <a:rPr sz="1200" spc="-10" dirty="0">
                <a:latin typeface="Tahoma"/>
                <a:cs typeface="Tahoma"/>
              </a:rPr>
              <a:t>was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mechanical </a:t>
            </a:r>
            <a:r>
              <a:rPr sz="1200" spc="-10" dirty="0">
                <a:latin typeface="Tahoma"/>
                <a:cs typeface="Tahoma"/>
              </a:rPr>
              <a:t>device built </a:t>
            </a:r>
            <a:r>
              <a:rPr sz="1200" spc="-5" dirty="0">
                <a:latin typeface="Tahoma"/>
                <a:cs typeface="Tahoma"/>
              </a:rPr>
              <a:t>for </a:t>
            </a:r>
            <a:r>
              <a:rPr sz="1200" spc="-10" dirty="0">
                <a:latin typeface="Tahoma"/>
                <a:cs typeface="Tahoma"/>
              </a:rPr>
              <a:t>the purpose of </a:t>
            </a:r>
            <a:r>
              <a:rPr sz="1200" spc="-5" dirty="0">
                <a:latin typeface="Tahoma"/>
                <a:cs typeface="Tahoma"/>
              </a:rPr>
              <a:t>multiplication </a:t>
            </a:r>
            <a:r>
              <a:rPr sz="1200" dirty="0">
                <a:latin typeface="Tahoma"/>
                <a:cs typeface="Tahoma"/>
              </a:rPr>
              <a:t> in</a:t>
            </a:r>
            <a:r>
              <a:rPr sz="1200" spc="-1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161</a:t>
            </a:r>
            <a:r>
              <a:rPr sz="1200" spc="85" dirty="0">
                <a:latin typeface="Tahoma"/>
                <a:cs typeface="Tahoma"/>
              </a:rPr>
              <a:t>7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d. </a:t>
            </a:r>
            <a:r>
              <a:rPr sz="1200" spc="-5" dirty="0">
                <a:latin typeface="Tahoma"/>
                <a:cs typeface="Tahoma"/>
              </a:rPr>
              <a:t>b</a:t>
            </a:r>
            <a:r>
              <a:rPr sz="1200" dirty="0">
                <a:latin typeface="Tahoma"/>
                <a:cs typeface="Tahoma"/>
              </a:rPr>
              <a:t>y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Engl</a:t>
            </a:r>
            <a:r>
              <a:rPr sz="1200" spc="10" dirty="0">
                <a:latin typeface="Tahoma"/>
                <a:cs typeface="Tahoma"/>
              </a:rPr>
              <a:t>i</a:t>
            </a:r>
            <a:r>
              <a:rPr sz="1200" dirty="0">
                <a:latin typeface="Tahoma"/>
                <a:cs typeface="Tahoma"/>
              </a:rPr>
              <a:t>sh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</a:t>
            </a:r>
            <a:r>
              <a:rPr sz="1200" spc="-10" dirty="0">
                <a:latin typeface="Tahoma"/>
                <a:cs typeface="Tahoma"/>
              </a:rPr>
              <a:t>at</a:t>
            </a:r>
            <a:r>
              <a:rPr sz="1200" dirty="0">
                <a:latin typeface="Tahoma"/>
                <a:cs typeface="Tahoma"/>
              </a:rPr>
              <a:t>h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m</a:t>
            </a:r>
            <a:r>
              <a:rPr sz="1200" spc="-10" dirty="0">
                <a:latin typeface="Tahoma"/>
                <a:cs typeface="Tahoma"/>
              </a:rPr>
              <a:t>at</a:t>
            </a:r>
            <a:r>
              <a:rPr sz="1200" dirty="0">
                <a:latin typeface="Tahoma"/>
                <a:cs typeface="Tahoma"/>
              </a:rPr>
              <a:t>ici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John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pier.</a:t>
            </a:r>
            <a:endParaRPr sz="1200">
              <a:latin typeface="Tahoma"/>
              <a:cs typeface="Tahoma"/>
            </a:endParaRPr>
          </a:p>
          <a:p>
            <a:pPr marL="469265" marR="258445" lvl="2" indent="-230504" algn="just">
              <a:lnSpc>
                <a:spcPct val="100099"/>
              </a:lnSpc>
              <a:spcBef>
                <a:spcPts val="25"/>
              </a:spcBef>
              <a:buSzPct val="80000"/>
              <a:buFont typeface="Symbol"/>
              <a:buChar char=""/>
              <a:tabLst>
                <a:tab pos="469900" algn="l"/>
              </a:tabLst>
            </a:pPr>
            <a:r>
              <a:rPr sz="1250" b="1" i="1" spc="-105" dirty="0">
                <a:latin typeface="Verdana"/>
                <a:cs typeface="Verdana"/>
              </a:rPr>
              <a:t>Slide</a:t>
            </a:r>
            <a:r>
              <a:rPr sz="1250" b="1" i="1" spc="-100" dirty="0">
                <a:latin typeface="Verdana"/>
                <a:cs typeface="Verdana"/>
              </a:rPr>
              <a:t> </a:t>
            </a:r>
            <a:r>
              <a:rPr sz="1250" b="1" i="1" spc="-110" dirty="0">
                <a:latin typeface="Verdana"/>
                <a:cs typeface="Verdana"/>
              </a:rPr>
              <a:t>Rule</a:t>
            </a:r>
            <a:r>
              <a:rPr sz="1250" b="1" i="1" spc="204" dirty="0">
                <a:latin typeface="Verdana"/>
                <a:cs typeface="Verdana"/>
              </a:rPr>
              <a:t> </a:t>
            </a:r>
            <a:r>
              <a:rPr sz="1200" spc="-5" dirty="0">
                <a:latin typeface="Tahoma"/>
                <a:cs typeface="Tahoma"/>
              </a:rPr>
              <a:t>was developed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5" dirty="0">
                <a:latin typeface="Tahoma"/>
                <a:cs typeface="Tahoma"/>
              </a:rPr>
              <a:t>an </a:t>
            </a:r>
            <a:r>
              <a:rPr sz="1200" dirty="0">
                <a:latin typeface="Tahoma"/>
                <a:cs typeface="Tahoma"/>
              </a:rPr>
              <a:t>English </a:t>
            </a:r>
            <a:r>
              <a:rPr sz="1200" spc="-5" dirty="0">
                <a:latin typeface="Tahoma"/>
                <a:cs typeface="Tahoma"/>
              </a:rPr>
              <a:t>mathematician Edmund Gunter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16th century. Using the </a:t>
            </a:r>
            <a:r>
              <a:rPr sz="1200" dirty="0">
                <a:latin typeface="Tahoma"/>
                <a:cs typeface="Tahoma"/>
              </a:rPr>
              <a:t>slide </a:t>
            </a:r>
            <a:r>
              <a:rPr sz="1200" spc="-5" dirty="0">
                <a:latin typeface="Tahoma"/>
                <a:cs typeface="Tahoma"/>
              </a:rPr>
              <a:t>rule, one could </a:t>
            </a:r>
            <a:r>
              <a:rPr sz="1200" dirty="0">
                <a:latin typeface="Tahoma"/>
                <a:cs typeface="Tahoma"/>
              </a:rPr>
              <a:t>perform </a:t>
            </a:r>
            <a:r>
              <a:rPr sz="1200" spc="-5" dirty="0">
                <a:latin typeface="Tahoma"/>
                <a:cs typeface="Tahoma"/>
              </a:rPr>
              <a:t>operations like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addition, subtraction, multiplication and </a:t>
            </a:r>
            <a:r>
              <a:rPr sz="1200" dirty="0">
                <a:latin typeface="Tahoma"/>
                <a:cs typeface="Tahoma"/>
              </a:rPr>
              <a:t>division. </a:t>
            </a:r>
            <a:r>
              <a:rPr sz="1200" spc="-5" dirty="0">
                <a:latin typeface="Tahoma"/>
                <a:cs typeface="Tahoma"/>
              </a:rPr>
              <a:t>It was </a:t>
            </a:r>
            <a:r>
              <a:rPr sz="1200" dirty="0">
                <a:latin typeface="Tahoma"/>
                <a:cs typeface="Tahoma"/>
              </a:rPr>
              <a:t>used </a:t>
            </a:r>
            <a:r>
              <a:rPr sz="1200" spc="-5" dirty="0">
                <a:latin typeface="Tahoma"/>
                <a:cs typeface="Tahoma"/>
              </a:rPr>
              <a:t>extensively till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late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1970s.</a:t>
            </a:r>
            <a:endParaRPr sz="1200">
              <a:latin typeface="Tahoma"/>
              <a:cs typeface="Tahoma"/>
            </a:endParaRPr>
          </a:p>
          <a:p>
            <a:pPr marL="410209" marR="43815" lvl="1" indent="-228600">
              <a:lnSpc>
                <a:spcPts val="1430"/>
              </a:lnSpc>
              <a:spcBef>
                <a:spcPts val="55"/>
              </a:spcBef>
              <a:buSzPct val="80000"/>
              <a:buFont typeface="Symbol"/>
              <a:buChar char=""/>
              <a:tabLst>
                <a:tab pos="410209" algn="l"/>
                <a:tab pos="410845" algn="l"/>
              </a:tabLst>
            </a:pPr>
            <a:r>
              <a:rPr sz="1250" b="1" i="1" spc="-110" dirty="0">
                <a:latin typeface="Verdana"/>
                <a:cs typeface="Verdana"/>
              </a:rPr>
              <a:t>Pascal’s</a:t>
            </a:r>
            <a:r>
              <a:rPr sz="1250" b="1" i="1" spc="-80" dirty="0">
                <a:latin typeface="Verdana"/>
                <a:cs typeface="Verdana"/>
              </a:rPr>
              <a:t> </a:t>
            </a:r>
            <a:r>
              <a:rPr sz="1250" b="1" i="1" spc="-125" dirty="0">
                <a:latin typeface="Verdana"/>
                <a:cs typeface="Verdana"/>
              </a:rPr>
              <a:t>Adding</a:t>
            </a:r>
            <a:r>
              <a:rPr sz="1250" b="1" i="1" spc="-50" dirty="0">
                <a:latin typeface="Verdana"/>
                <a:cs typeface="Verdana"/>
              </a:rPr>
              <a:t> </a:t>
            </a:r>
            <a:r>
              <a:rPr sz="1250" b="1" i="1" spc="-120" dirty="0">
                <a:latin typeface="Verdana"/>
                <a:cs typeface="Verdana"/>
              </a:rPr>
              <a:t>and</a:t>
            </a:r>
            <a:r>
              <a:rPr sz="1250" b="1" i="1" spc="-85" dirty="0">
                <a:latin typeface="Verdana"/>
                <a:cs typeface="Verdana"/>
              </a:rPr>
              <a:t> </a:t>
            </a:r>
            <a:r>
              <a:rPr sz="1250" b="1" i="1" spc="-110" dirty="0">
                <a:latin typeface="Verdana"/>
                <a:cs typeface="Verdana"/>
              </a:rPr>
              <a:t>Subtraction</a:t>
            </a:r>
            <a:r>
              <a:rPr sz="1250" b="1" i="1" spc="-45" dirty="0">
                <a:latin typeface="Verdana"/>
                <a:cs typeface="Verdana"/>
              </a:rPr>
              <a:t> </a:t>
            </a:r>
            <a:r>
              <a:rPr sz="1250" b="1" i="1" spc="-114" dirty="0">
                <a:latin typeface="Verdana"/>
                <a:cs typeface="Verdana"/>
              </a:rPr>
              <a:t>Machine</a:t>
            </a:r>
            <a:r>
              <a:rPr sz="1250" b="1" i="1" spc="-45" dirty="0">
                <a:latin typeface="Verdana"/>
                <a:cs typeface="Verdana"/>
              </a:rPr>
              <a:t> </a:t>
            </a:r>
            <a:r>
              <a:rPr sz="1200" spc="-5" dirty="0">
                <a:latin typeface="Tahoma"/>
                <a:cs typeface="Tahoma"/>
              </a:rPr>
              <a:t>was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developed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by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Blaise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Pascal.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It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could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addand </a:t>
            </a:r>
            <a:r>
              <a:rPr sz="1200" spc="-5" dirty="0">
                <a:latin typeface="Tahoma"/>
                <a:cs typeface="Tahoma"/>
              </a:rPr>
              <a:t>subtract.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machine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consisted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wheels,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gears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cylinders.</a:t>
            </a:r>
            <a:endParaRPr sz="1200">
              <a:latin typeface="Tahoma"/>
              <a:cs typeface="Tahoma"/>
            </a:endParaRPr>
          </a:p>
          <a:p>
            <a:pPr marL="410209" marR="34925" lvl="1" indent="-228600">
              <a:lnSpc>
                <a:spcPts val="1440"/>
              </a:lnSpc>
              <a:spcBef>
                <a:spcPts val="35"/>
              </a:spcBef>
              <a:buSzPct val="80000"/>
              <a:buFont typeface="Symbol"/>
              <a:buChar char=""/>
              <a:tabLst>
                <a:tab pos="410209" algn="l"/>
                <a:tab pos="410845" algn="l"/>
              </a:tabLst>
            </a:pPr>
            <a:r>
              <a:rPr sz="1250" b="1" i="1" spc="-110" dirty="0">
                <a:latin typeface="Verdana"/>
                <a:cs typeface="Verdana"/>
              </a:rPr>
              <a:t>Leibniz’s </a:t>
            </a:r>
            <a:r>
              <a:rPr sz="1250" b="1" i="1" spc="-100" dirty="0">
                <a:latin typeface="Verdana"/>
                <a:cs typeface="Verdana"/>
              </a:rPr>
              <a:t>Multiplication </a:t>
            </a:r>
            <a:r>
              <a:rPr sz="1250" b="1" i="1" spc="-130" dirty="0">
                <a:latin typeface="Verdana"/>
                <a:cs typeface="Verdana"/>
              </a:rPr>
              <a:t>and</a:t>
            </a:r>
            <a:r>
              <a:rPr sz="1250" b="1" i="1" spc="-125" dirty="0">
                <a:latin typeface="Verdana"/>
                <a:cs typeface="Verdana"/>
              </a:rPr>
              <a:t> </a:t>
            </a:r>
            <a:r>
              <a:rPr sz="1250" b="1" i="1" spc="-110" dirty="0">
                <a:latin typeface="Verdana"/>
                <a:cs typeface="Verdana"/>
              </a:rPr>
              <a:t>Dividing</a:t>
            </a:r>
            <a:r>
              <a:rPr sz="1250" b="1" i="1" spc="-105" dirty="0">
                <a:latin typeface="Verdana"/>
                <a:cs typeface="Verdana"/>
              </a:rPr>
              <a:t> </a:t>
            </a:r>
            <a:r>
              <a:rPr sz="1250" b="1" i="1" spc="-120" dirty="0">
                <a:latin typeface="Verdana"/>
                <a:cs typeface="Verdana"/>
              </a:rPr>
              <a:t>Machine</a:t>
            </a:r>
            <a:r>
              <a:rPr sz="1250" b="1" i="1" spc="-114" dirty="0">
                <a:latin typeface="Verdana"/>
                <a:cs typeface="Verdana"/>
              </a:rPr>
              <a:t> </a:t>
            </a:r>
            <a:r>
              <a:rPr sz="1200" spc="-5" dirty="0">
                <a:latin typeface="Tahoma"/>
                <a:cs typeface="Tahoma"/>
              </a:rPr>
              <a:t>was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mechanical </a:t>
            </a:r>
            <a:r>
              <a:rPr sz="1200" dirty="0">
                <a:latin typeface="Tahoma"/>
                <a:cs typeface="Tahoma"/>
              </a:rPr>
              <a:t>device </a:t>
            </a:r>
            <a:r>
              <a:rPr sz="1200" spc="-5" dirty="0">
                <a:latin typeface="Tahoma"/>
                <a:cs typeface="Tahoma"/>
              </a:rPr>
              <a:t>that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could</a:t>
            </a:r>
            <a:r>
              <a:rPr sz="1200" spc="2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both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multiply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divide.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German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philosopher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mathematician</a:t>
            </a:r>
            <a:endParaRPr sz="1200">
              <a:latin typeface="Tahoma"/>
              <a:cs typeface="Tahoma"/>
            </a:endParaRPr>
          </a:p>
          <a:p>
            <a:pPr marL="410209">
              <a:lnSpc>
                <a:spcPts val="1400"/>
              </a:lnSpc>
            </a:pPr>
            <a:r>
              <a:rPr sz="1200" spc="-5" dirty="0">
                <a:latin typeface="Tahoma"/>
                <a:cs typeface="Tahoma"/>
              </a:rPr>
              <a:t>Gottfried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Leibniz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built</a:t>
            </a:r>
            <a:r>
              <a:rPr sz="1200" dirty="0">
                <a:latin typeface="Tahoma"/>
                <a:cs typeface="Tahoma"/>
              </a:rPr>
              <a:t> it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around </a:t>
            </a:r>
            <a:r>
              <a:rPr sz="1200" dirty="0">
                <a:latin typeface="Tahoma"/>
                <a:cs typeface="Tahoma"/>
              </a:rPr>
              <a:t>1673.</a:t>
            </a:r>
            <a:endParaRPr sz="1200">
              <a:latin typeface="Tahoma"/>
              <a:cs typeface="Tahoma"/>
            </a:endParaRPr>
          </a:p>
          <a:p>
            <a:pPr marL="410209" lvl="1" indent="-228600">
              <a:lnSpc>
                <a:spcPts val="1495"/>
              </a:lnSpc>
              <a:buSzPct val="80000"/>
              <a:buFont typeface="Symbol"/>
              <a:buChar char=""/>
              <a:tabLst>
                <a:tab pos="410209" algn="l"/>
                <a:tab pos="410845" algn="l"/>
              </a:tabLst>
            </a:pPr>
            <a:r>
              <a:rPr sz="1250" b="1" i="1" spc="-125" dirty="0">
                <a:latin typeface="Verdana"/>
                <a:cs typeface="Verdana"/>
              </a:rPr>
              <a:t>Punch</a:t>
            </a:r>
            <a:r>
              <a:rPr sz="1250" b="1" i="1" spc="15" dirty="0">
                <a:latin typeface="Verdana"/>
                <a:cs typeface="Verdana"/>
              </a:rPr>
              <a:t> </a:t>
            </a:r>
            <a:r>
              <a:rPr sz="1250" b="1" i="1" spc="-114" dirty="0">
                <a:latin typeface="Verdana"/>
                <a:cs typeface="Verdana"/>
              </a:rPr>
              <a:t>Card</a:t>
            </a:r>
            <a:r>
              <a:rPr sz="1250" b="1" i="1" spc="20" dirty="0">
                <a:latin typeface="Verdana"/>
                <a:cs typeface="Verdana"/>
              </a:rPr>
              <a:t> </a:t>
            </a:r>
            <a:r>
              <a:rPr sz="1250" b="1" i="1" spc="-130" dirty="0">
                <a:latin typeface="Verdana"/>
                <a:cs typeface="Verdana"/>
              </a:rPr>
              <a:t>System</a:t>
            </a:r>
            <a:r>
              <a:rPr sz="1250" b="1" i="1" spc="15" dirty="0">
                <a:latin typeface="Verdana"/>
                <a:cs typeface="Verdana"/>
              </a:rPr>
              <a:t> </a:t>
            </a:r>
            <a:r>
              <a:rPr sz="1200" spc="-5" dirty="0">
                <a:latin typeface="Tahoma"/>
                <a:cs typeface="Tahoma"/>
              </a:rPr>
              <a:t>was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developed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by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Jacquard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control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power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loom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endParaRPr sz="1200">
              <a:latin typeface="Tahoma"/>
              <a:cs typeface="Tahoma"/>
            </a:endParaRPr>
          </a:p>
          <a:p>
            <a:pPr marL="410209" marR="7747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Tahoma"/>
                <a:cs typeface="Tahoma"/>
              </a:rPr>
              <a:t>1801.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He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invented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punched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card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reader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that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could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recognize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the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presence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hole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punched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card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binary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one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and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absence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hole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binary</a:t>
            </a:r>
            <a:endParaRPr sz="1200">
              <a:latin typeface="Tahoma"/>
              <a:cs typeface="Tahoma"/>
            </a:endParaRPr>
          </a:p>
          <a:p>
            <a:pPr marL="410209">
              <a:lnSpc>
                <a:spcPts val="142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zero.</a:t>
            </a:r>
            <a:endParaRPr sz="1200">
              <a:latin typeface="Tahoma"/>
              <a:cs typeface="Tahoma"/>
            </a:endParaRPr>
          </a:p>
          <a:p>
            <a:pPr marL="410209" marR="103505" lvl="1" indent="-228600">
              <a:lnSpc>
                <a:spcPts val="1440"/>
              </a:lnSpc>
              <a:spcBef>
                <a:spcPts val="80"/>
              </a:spcBef>
              <a:buSzPct val="80000"/>
              <a:buFont typeface="Symbol"/>
              <a:buChar char=""/>
              <a:tabLst>
                <a:tab pos="410209" algn="l"/>
                <a:tab pos="410845" algn="l"/>
              </a:tabLst>
            </a:pPr>
            <a:r>
              <a:rPr sz="1250" b="1" i="1" spc="-120" dirty="0">
                <a:latin typeface="Verdana"/>
                <a:cs typeface="Verdana"/>
              </a:rPr>
              <a:t>Babbage’s</a:t>
            </a:r>
            <a:r>
              <a:rPr sz="1250" b="1" i="1" spc="114" dirty="0">
                <a:latin typeface="Verdana"/>
                <a:cs typeface="Verdana"/>
              </a:rPr>
              <a:t> </a:t>
            </a:r>
            <a:r>
              <a:rPr sz="1250" b="1" i="1" spc="-105" dirty="0">
                <a:latin typeface="Verdana"/>
                <a:cs typeface="Verdana"/>
              </a:rPr>
              <a:t>Analytical</a:t>
            </a:r>
            <a:r>
              <a:rPr sz="1250" b="1" i="1" spc="114" dirty="0">
                <a:latin typeface="Verdana"/>
                <a:cs typeface="Verdana"/>
              </a:rPr>
              <a:t> </a:t>
            </a:r>
            <a:r>
              <a:rPr sz="1250" b="1" i="1" spc="-114" dirty="0">
                <a:latin typeface="Verdana"/>
                <a:cs typeface="Verdana"/>
              </a:rPr>
              <a:t>Engine</a:t>
            </a:r>
            <a:r>
              <a:rPr sz="1250" b="1" i="1" spc="110" dirty="0">
                <a:latin typeface="Verdana"/>
                <a:cs typeface="Verdana"/>
              </a:rPr>
              <a:t> </a:t>
            </a:r>
            <a:r>
              <a:rPr sz="1200" dirty="0">
                <a:latin typeface="Tahoma"/>
                <a:cs typeface="Tahoma"/>
              </a:rPr>
              <a:t>An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English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man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Charles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Babbage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built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mechanical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machine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do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complex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mathematical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calculations,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year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1823.</a:t>
            </a:r>
            <a:endParaRPr sz="1200">
              <a:latin typeface="Tahoma"/>
              <a:cs typeface="Tahoma"/>
            </a:endParaRPr>
          </a:p>
          <a:p>
            <a:pPr marL="410209">
              <a:lnSpc>
                <a:spcPts val="1405"/>
              </a:lnSpc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1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machine</a:t>
            </a:r>
            <a:r>
              <a:rPr sz="1200" spc="1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was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called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11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difference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engine.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Later,</a:t>
            </a:r>
            <a:r>
              <a:rPr sz="1200" spc="114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Charles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Babbage</a:t>
            </a:r>
            <a:r>
              <a:rPr sz="1200" spc="11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and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Lady</a:t>
            </a:r>
            <a:endParaRPr sz="1200">
              <a:latin typeface="Tahoma"/>
              <a:cs typeface="Tahoma"/>
            </a:endParaRPr>
          </a:p>
          <a:p>
            <a:pPr marL="410209" marR="106045">
              <a:lnSpc>
                <a:spcPct val="10000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Ada</a:t>
            </a:r>
            <a:r>
              <a:rPr sz="1200" spc="2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Lovelace</a:t>
            </a:r>
            <a:r>
              <a:rPr sz="1200" spc="2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developed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general-purpose</a:t>
            </a:r>
            <a:r>
              <a:rPr sz="1200" spc="2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calculating</a:t>
            </a:r>
            <a:r>
              <a:rPr sz="1200" spc="2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machine,</a:t>
            </a:r>
            <a:r>
              <a:rPr sz="1200" spc="2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the</a:t>
            </a:r>
            <a:r>
              <a:rPr sz="1200" spc="2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analytical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engine.</a:t>
            </a:r>
            <a:endParaRPr sz="1200">
              <a:latin typeface="Tahoma"/>
              <a:cs typeface="Tahoma"/>
            </a:endParaRPr>
          </a:p>
          <a:p>
            <a:pPr marL="410209" marR="81915" lvl="1" indent="-228600">
              <a:lnSpc>
                <a:spcPts val="1460"/>
              </a:lnSpc>
              <a:spcBef>
                <a:spcPts val="45"/>
              </a:spcBef>
              <a:buSzPct val="80000"/>
              <a:buFont typeface="Symbol"/>
              <a:buChar char=""/>
              <a:tabLst>
                <a:tab pos="410209" algn="l"/>
                <a:tab pos="410845" algn="l"/>
              </a:tabLst>
            </a:pPr>
            <a:r>
              <a:rPr sz="1250" b="1" i="1" spc="-105" dirty="0">
                <a:latin typeface="Verdana"/>
                <a:cs typeface="Verdana"/>
              </a:rPr>
              <a:t>Hollerith’s</a:t>
            </a:r>
            <a:r>
              <a:rPr sz="1250" b="1" i="1" spc="-65" dirty="0">
                <a:latin typeface="Verdana"/>
                <a:cs typeface="Verdana"/>
              </a:rPr>
              <a:t> </a:t>
            </a:r>
            <a:r>
              <a:rPr sz="1250" b="1" i="1" spc="-130" dirty="0">
                <a:latin typeface="Verdana"/>
                <a:cs typeface="Verdana"/>
              </a:rPr>
              <a:t>Punched</a:t>
            </a:r>
            <a:r>
              <a:rPr sz="1250" b="1" i="1" spc="-45" dirty="0">
                <a:latin typeface="Verdana"/>
                <a:cs typeface="Verdana"/>
              </a:rPr>
              <a:t> </a:t>
            </a:r>
            <a:r>
              <a:rPr sz="1250" b="1" i="1" spc="-114" dirty="0">
                <a:latin typeface="Verdana"/>
                <a:cs typeface="Verdana"/>
              </a:rPr>
              <a:t>Card</a:t>
            </a:r>
            <a:r>
              <a:rPr sz="1250" b="1" i="1" spc="-50" dirty="0">
                <a:latin typeface="Verdana"/>
                <a:cs typeface="Verdana"/>
              </a:rPr>
              <a:t> </a:t>
            </a:r>
            <a:r>
              <a:rPr sz="1250" b="1" i="1" spc="-114" dirty="0">
                <a:latin typeface="Verdana"/>
                <a:cs typeface="Verdana"/>
              </a:rPr>
              <a:t>Tabulating</a:t>
            </a:r>
            <a:r>
              <a:rPr sz="1250" b="1" i="1" spc="-60" dirty="0">
                <a:latin typeface="Verdana"/>
                <a:cs typeface="Verdana"/>
              </a:rPr>
              <a:t> </a:t>
            </a:r>
            <a:r>
              <a:rPr sz="1250" b="1" i="1" spc="-114" dirty="0">
                <a:latin typeface="Verdana"/>
                <a:cs typeface="Verdana"/>
              </a:rPr>
              <a:t>Machine</a:t>
            </a:r>
            <a:r>
              <a:rPr sz="1250" b="1" i="1" spc="-50" dirty="0">
                <a:latin typeface="Verdana"/>
                <a:cs typeface="Verdana"/>
              </a:rPr>
              <a:t> </a:t>
            </a:r>
            <a:r>
              <a:rPr sz="1200" spc="-5" dirty="0">
                <a:latin typeface="Tahoma"/>
                <a:cs typeface="Tahoma"/>
              </a:rPr>
              <a:t>was</a:t>
            </a:r>
            <a:r>
              <a:rPr sz="1200" spc="3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invented</a:t>
            </a:r>
            <a:r>
              <a:rPr sz="1200" spc="3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by</a:t>
            </a:r>
            <a:r>
              <a:rPr sz="1200" spc="3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Herman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Hollerith.</a:t>
            </a:r>
            <a:r>
              <a:rPr sz="1200" spc="2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machine</a:t>
            </a:r>
            <a:r>
              <a:rPr sz="1200" spc="2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could</a:t>
            </a:r>
            <a:r>
              <a:rPr sz="1200" spc="2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read</a:t>
            </a:r>
            <a:r>
              <a:rPr sz="1200" spc="2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information</a:t>
            </a:r>
            <a:r>
              <a:rPr sz="1200" spc="3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from</a:t>
            </a:r>
            <a:r>
              <a:rPr sz="1200" spc="2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2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punched</a:t>
            </a:r>
            <a:r>
              <a:rPr sz="1200" spc="2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card</a:t>
            </a:r>
            <a:r>
              <a:rPr sz="1200" spc="2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1400" y="944880"/>
            <a:ext cx="4269740" cy="24250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00176"/>
            <a:ext cx="1762125" cy="572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35" dirty="0">
                <a:latin typeface="Tahoma"/>
                <a:cs typeface="Tahoma"/>
              </a:rPr>
              <a:t>Chapter</a:t>
            </a:r>
            <a:r>
              <a:rPr sz="1200" b="1" spc="-45" dirty="0">
                <a:latin typeface="Tahoma"/>
                <a:cs typeface="Tahoma"/>
              </a:rPr>
              <a:t> 1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ahoma"/>
                <a:cs typeface="Tahoma"/>
              </a:rPr>
              <a:t>BASICS</a:t>
            </a:r>
            <a:r>
              <a:rPr sz="1200" b="1" spc="-5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OF</a:t>
            </a:r>
            <a:r>
              <a:rPr sz="1200" b="1" spc="-6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COMPUTER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9591" y="2047379"/>
            <a:ext cx="6070600" cy="768223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b="1" i="1" spc="-110" dirty="0">
                <a:latin typeface="Verdana"/>
                <a:cs typeface="Verdana"/>
              </a:rPr>
              <a:t>Contents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950">
              <a:latin typeface="Verdana"/>
              <a:cs typeface="Verdana"/>
            </a:endParaRPr>
          </a:p>
          <a:p>
            <a:pPr marL="12700" marR="102870" algn="just">
              <a:lnSpc>
                <a:spcPct val="94400"/>
              </a:lnSpc>
              <a:spcBef>
                <a:spcPts val="5"/>
              </a:spcBef>
            </a:pPr>
            <a:r>
              <a:rPr sz="1200" spc="-5" dirty="0">
                <a:latin typeface="Tahoma"/>
                <a:cs typeface="Tahoma"/>
              </a:rPr>
              <a:t>Brief </a:t>
            </a:r>
            <a:r>
              <a:rPr sz="1200" spc="-10" dirty="0">
                <a:latin typeface="Tahoma"/>
                <a:cs typeface="Tahoma"/>
              </a:rPr>
              <a:t>History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10" dirty="0">
                <a:latin typeface="Tahoma"/>
                <a:cs typeface="Tahoma"/>
              </a:rPr>
              <a:t>development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10" dirty="0">
                <a:latin typeface="Tahoma"/>
                <a:cs typeface="Tahoma"/>
              </a:rPr>
              <a:t>computers, </a:t>
            </a:r>
            <a:r>
              <a:rPr sz="1200" spc="-5" dirty="0">
                <a:latin typeface="Tahoma"/>
                <a:cs typeface="Tahoma"/>
              </a:rPr>
              <a:t>Definition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Computer, Block diagram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computer, Hardware,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software, </a:t>
            </a:r>
            <a:r>
              <a:rPr sz="1200" dirty="0">
                <a:latin typeface="Tahoma"/>
                <a:cs typeface="Tahoma"/>
              </a:rPr>
              <a:t>Booting, </a:t>
            </a:r>
            <a:r>
              <a:rPr sz="1200" spc="-25" dirty="0">
                <a:latin typeface="Tahoma"/>
                <a:cs typeface="Tahoma"/>
              </a:rPr>
              <a:t>cold and hot </a:t>
            </a:r>
            <a:r>
              <a:rPr sz="1200" spc="-30" dirty="0">
                <a:latin typeface="Tahoma"/>
                <a:cs typeface="Tahoma"/>
              </a:rPr>
              <a:t>booting, Interaction between </a:t>
            </a:r>
            <a:r>
              <a:rPr sz="1200" spc="-25" dirty="0">
                <a:latin typeface="Tahoma"/>
                <a:cs typeface="Tahoma"/>
              </a:rPr>
              <a:t>the 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CPU </a:t>
            </a:r>
            <a:r>
              <a:rPr sz="1200" spc="-25" dirty="0">
                <a:latin typeface="Tahoma"/>
                <a:cs typeface="Tahoma"/>
              </a:rPr>
              <a:t>and memory with </a:t>
            </a:r>
            <a:r>
              <a:rPr sz="1200" spc="-30" dirty="0">
                <a:latin typeface="Tahoma"/>
                <a:cs typeface="Tahoma"/>
              </a:rPr>
              <a:t>Input/Output devices,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Function </a:t>
            </a:r>
            <a:r>
              <a:rPr sz="1200" spc="-20" dirty="0">
                <a:latin typeface="Tahoma"/>
                <a:cs typeface="Tahoma"/>
              </a:rPr>
              <a:t>of </a:t>
            </a:r>
            <a:r>
              <a:rPr sz="1200" spc="-30" dirty="0">
                <a:latin typeface="Tahoma"/>
                <a:cs typeface="Tahoma"/>
              </a:rPr>
              <a:t>CPU </a:t>
            </a:r>
            <a:r>
              <a:rPr sz="1200" spc="-25" dirty="0">
                <a:latin typeface="Tahoma"/>
                <a:cs typeface="Tahoma"/>
              </a:rPr>
              <a:t>and major </a:t>
            </a:r>
            <a:r>
              <a:rPr sz="1200" spc="-30" dirty="0">
                <a:latin typeface="Tahoma"/>
                <a:cs typeface="Tahoma"/>
              </a:rPr>
              <a:t>functional parts </a:t>
            </a:r>
            <a:r>
              <a:rPr sz="1200" spc="-20" dirty="0">
                <a:latin typeface="Tahoma"/>
                <a:cs typeface="Tahoma"/>
              </a:rPr>
              <a:t>of 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CPU. </a:t>
            </a:r>
            <a:r>
              <a:rPr sz="1200" spc="-30" dirty="0">
                <a:latin typeface="Tahoma"/>
                <a:cs typeface="Tahoma"/>
              </a:rPr>
              <a:t>Memory, </a:t>
            </a:r>
            <a:r>
              <a:rPr sz="1200" spc="-25" dirty="0">
                <a:latin typeface="Tahoma"/>
                <a:cs typeface="Tahoma"/>
              </a:rPr>
              <a:t>Bit, </a:t>
            </a:r>
            <a:r>
              <a:rPr sz="1200" spc="-30" dirty="0">
                <a:latin typeface="Tahoma"/>
                <a:cs typeface="Tahoma"/>
              </a:rPr>
              <a:t>Nibble, Byte, </a:t>
            </a:r>
            <a:r>
              <a:rPr sz="1200" spc="-25" dirty="0">
                <a:latin typeface="Tahoma"/>
                <a:cs typeface="Tahoma"/>
              </a:rPr>
              <a:t>KB, MB, </a:t>
            </a:r>
            <a:r>
              <a:rPr sz="1200" spc="-20" dirty="0">
                <a:latin typeface="Tahoma"/>
                <a:cs typeface="Tahoma"/>
              </a:rPr>
              <a:t>GB, </a:t>
            </a:r>
            <a:r>
              <a:rPr sz="1200" spc="-25" dirty="0">
                <a:latin typeface="Tahoma"/>
                <a:cs typeface="Tahoma"/>
              </a:rPr>
              <a:t>TB, PB, </a:t>
            </a:r>
            <a:r>
              <a:rPr sz="1200" spc="-35" dirty="0">
                <a:latin typeface="Tahoma"/>
                <a:cs typeface="Tahoma"/>
              </a:rPr>
              <a:t>Functions </a:t>
            </a:r>
            <a:r>
              <a:rPr sz="1200" spc="-15" dirty="0">
                <a:latin typeface="Tahoma"/>
                <a:cs typeface="Tahoma"/>
              </a:rPr>
              <a:t>of </a:t>
            </a:r>
            <a:r>
              <a:rPr sz="1200" spc="-30" dirty="0">
                <a:latin typeface="Tahoma"/>
                <a:cs typeface="Tahoma"/>
              </a:rPr>
              <a:t>memory, </a:t>
            </a:r>
            <a:r>
              <a:rPr sz="1200" spc="-25" dirty="0">
                <a:latin typeface="Tahoma"/>
                <a:cs typeface="Tahoma"/>
              </a:rPr>
              <a:t>Use </a:t>
            </a:r>
            <a:r>
              <a:rPr sz="1200" spc="-20" dirty="0">
                <a:latin typeface="Tahoma"/>
                <a:cs typeface="Tahoma"/>
              </a:rPr>
              <a:t>of </a:t>
            </a:r>
            <a:r>
              <a:rPr sz="1200" spc="-30" dirty="0">
                <a:latin typeface="Tahoma"/>
                <a:cs typeface="Tahoma"/>
              </a:rPr>
              <a:t>storage 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devices </a:t>
            </a:r>
            <a:r>
              <a:rPr sz="1200" spc="-20" dirty="0">
                <a:latin typeface="Tahoma"/>
                <a:cs typeface="Tahoma"/>
              </a:rPr>
              <a:t>in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30" dirty="0">
                <a:latin typeface="Tahoma"/>
                <a:cs typeface="Tahoma"/>
              </a:rPr>
              <a:t>Computer, </a:t>
            </a:r>
            <a:r>
              <a:rPr sz="1200" spc="-25" dirty="0">
                <a:latin typeface="Tahoma"/>
                <a:cs typeface="Tahoma"/>
              </a:rPr>
              <a:t>List </a:t>
            </a:r>
            <a:r>
              <a:rPr sz="1200" spc="-30" dirty="0">
                <a:latin typeface="Tahoma"/>
                <a:cs typeface="Tahoma"/>
              </a:rPr>
              <a:t>type </a:t>
            </a:r>
            <a:r>
              <a:rPr sz="1200" spc="-20" dirty="0">
                <a:latin typeface="Tahoma"/>
                <a:cs typeface="Tahoma"/>
              </a:rPr>
              <a:t>of </a:t>
            </a:r>
            <a:r>
              <a:rPr sz="1200" spc="-30" dirty="0">
                <a:latin typeface="Tahoma"/>
                <a:cs typeface="Tahoma"/>
              </a:rPr>
              <a:t>memory used </a:t>
            </a:r>
            <a:r>
              <a:rPr sz="1200" spc="-20" dirty="0">
                <a:latin typeface="Tahoma"/>
                <a:cs typeface="Tahoma"/>
              </a:rPr>
              <a:t>in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30" dirty="0">
                <a:latin typeface="Tahoma"/>
                <a:cs typeface="Tahoma"/>
              </a:rPr>
              <a:t>Computer, Importance </a:t>
            </a:r>
            <a:r>
              <a:rPr sz="1200" spc="-20" dirty="0">
                <a:latin typeface="Tahoma"/>
                <a:cs typeface="Tahoma"/>
              </a:rPr>
              <a:t>of </a:t>
            </a:r>
            <a:r>
              <a:rPr sz="1200" spc="-30" dirty="0">
                <a:latin typeface="Tahoma"/>
                <a:cs typeface="Tahoma"/>
              </a:rPr>
              <a:t>cache 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m</a:t>
            </a:r>
            <a:r>
              <a:rPr sz="1200" spc="-35" dirty="0">
                <a:latin typeface="Tahoma"/>
                <a:cs typeface="Tahoma"/>
              </a:rPr>
              <a:t>e</a:t>
            </a:r>
            <a:r>
              <a:rPr sz="1200" spc="-25" dirty="0">
                <a:latin typeface="Tahoma"/>
                <a:cs typeface="Tahoma"/>
              </a:rPr>
              <a:t>m</a:t>
            </a:r>
            <a:r>
              <a:rPr sz="1200" spc="-40" dirty="0">
                <a:latin typeface="Tahoma"/>
                <a:cs typeface="Tahoma"/>
              </a:rPr>
              <a:t>o</a:t>
            </a:r>
            <a:r>
              <a:rPr sz="1200" spc="-25" dirty="0">
                <a:latin typeface="Tahoma"/>
                <a:cs typeface="Tahoma"/>
              </a:rPr>
              <a:t>ry</a:t>
            </a:r>
            <a:r>
              <a:rPr sz="1200" dirty="0">
                <a:latin typeface="Tahoma"/>
                <a:cs typeface="Tahoma"/>
              </a:rPr>
              <a:t>,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</a:t>
            </a:r>
            <a:r>
              <a:rPr sz="1200" spc="-30" dirty="0">
                <a:latin typeface="Tahoma"/>
                <a:cs typeface="Tahoma"/>
              </a:rPr>
              <a:t>P</a:t>
            </a:r>
            <a:r>
              <a:rPr sz="1200" dirty="0">
                <a:latin typeface="Tahoma"/>
                <a:cs typeface="Tahoma"/>
              </a:rPr>
              <a:t>U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20" dirty="0">
                <a:latin typeface="Tahoma"/>
                <a:cs typeface="Tahoma"/>
              </a:rPr>
              <a:t>s</a:t>
            </a:r>
            <a:r>
              <a:rPr sz="1200" spc="-40" dirty="0">
                <a:latin typeface="Tahoma"/>
                <a:cs typeface="Tahoma"/>
              </a:rPr>
              <a:t>p</a:t>
            </a:r>
            <a:r>
              <a:rPr sz="1200" spc="-20" dirty="0">
                <a:latin typeface="Tahoma"/>
                <a:cs typeface="Tahoma"/>
              </a:rPr>
              <a:t>e</a:t>
            </a:r>
            <a:r>
              <a:rPr sz="1200" spc="-3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d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a</a:t>
            </a:r>
            <a:r>
              <a:rPr sz="1200" spc="-25" dirty="0">
                <a:latin typeface="Tahoma"/>
                <a:cs typeface="Tahoma"/>
              </a:rPr>
              <a:t>n</a:t>
            </a:r>
            <a:r>
              <a:rPr sz="1200" dirty="0">
                <a:latin typeface="Tahoma"/>
                <a:cs typeface="Tahoma"/>
              </a:rPr>
              <a:t>d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C</a:t>
            </a:r>
            <a:r>
              <a:rPr sz="1200" spc="-40" dirty="0">
                <a:latin typeface="Tahoma"/>
                <a:cs typeface="Tahoma"/>
              </a:rPr>
              <a:t>P</a:t>
            </a:r>
            <a:r>
              <a:rPr sz="1200" dirty="0">
                <a:latin typeface="Tahoma"/>
                <a:cs typeface="Tahoma"/>
              </a:rPr>
              <a:t>U</a:t>
            </a:r>
            <a:r>
              <a:rPr sz="1200" spc="-60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wo</a:t>
            </a:r>
            <a:r>
              <a:rPr sz="1200" spc="-40" dirty="0">
                <a:latin typeface="Tahoma"/>
                <a:cs typeface="Tahoma"/>
              </a:rPr>
              <a:t>r</a:t>
            </a:r>
            <a:r>
              <a:rPr sz="1200" dirty="0">
                <a:latin typeface="Tahoma"/>
                <a:cs typeface="Tahoma"/>
              </a:rPr>
              <a:t>d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l</a:t>
            </a:r>
            <a:r>
              <a:rPr sz="1200" spc="-35" dirty="0">
                <a:latin typeface="Tahoma"/>
                <a:cs typeface="Tahoma"/>
              </a:rPr>
              <a:t>e</a:t>
            </a:r>
            <a:r>
              <a:rPr sz="1200" spc="-25" dirty="0">
                <a:latin typeface="Tahoma"/>
                <a:cs typeface="Tahoma"/>
              </a:rPr>
              <a:t>n</a:t>
            </a:r>
            <a:r>
              <a:rPr sz="1200" spc="-30" dirty="0">
                <a:latin typeface="Tahoma"/>
                <a:cs typeface="Tahoma"/>
              </a:rPr>
              <a:t>g</a:t>
            </a:r>
            <a:r>
              <a:rPr sz="1200" spc="-45" dirty="0">
                <a:latin typeface="Tahoma"/>
                <a:cs typeface="Tahoma"/>
              </a:rPr>
              <a:t>t</a:t>
            </a:r>
            <a:r>
              <a:rPr sz="1200" spc="-25" dirty="0">
                <a:latin typeface="Tahoma"/>
                <a:cs typeface="Tahoma"/>
              </a:rPr>
              <a:t>h</a:t>
            </a:r>
            <a:r>
              <a:rPr sz="1200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250" b="1" i="1" spc="-145" dirty="0">
                <a:latin typeface="Verdana"/>
                <a:cs typeface="Verdana"/>
              </a:rPr>
              <a:t>Why</a:t>
            </a:r>
            <a:r>
              <a:rPr sz="1250" b="1" i="1" spc="-70" dirty="0">
                <a:latin typeface="Verdana"/>
                <a:cs typeface="Verdana"/>
              </a:rPr>
              <a:t> </a:t>
            </a:r>
            <a:r>
              <a:rPr sz="1250" b="1" i="1" spc="-75" dirty="0">
                <a:latin typeface="Verdana"/>
                <a:cs typeface="Verdana"/>
              </a:rPr>
              <a:t>t</a:t>
            </a:r>
            <a:r>
              <a:rPr sz="1250" b="1" i="1" spc="-105" dirty="0">
                <a:latin typeface="Verdana"/>
                <a:cs typeface="Verdana"/>
              </a:rPr>
              <a:t>hi</a:t>
            </a:r>
            <a:r>
              <a:rPr sz="1250" b="1" i="1" spc="-114" dirty="0">
                <a:latin typeface="Verdana"/>
                <a:cs typeface="Verdana"/>
              </a:rPr>
              <a:t>s</a:t>
            </a:r>
            <a:r>
              <a:rPr sz="1250" b="1" i="1" spc="-100" dirty="0">
                <a:latin typeface="Verdana"/>
                <a:cs typeface="Verdana"/>
              </a:rPr>
              <a:t> </a:t>
            </a:r>
            <a:r>
              <a:rPr sz="1250" b="1" i="1" spc="-105" dirty="0">
                <a:latin typeface="Verdana"/>
                <a:cs typeface="Verdana"/>
              </a:rPr>
              <a:t>c</a:t>
            </a:r>
            <a:r>
              <a:rPr sz="1250" b="1" i="1" spc="-125" dirty="0">
                <a:latin typeface="Verdana"/>
                <a:cs typeface="Verdana"/>
              </a:rPr>
              <a:t>hap</a:t>
            </a:r>
            <a:r>
              <a:rPr sz="1250" b="1" i="1" spc="-75" dirty="0">
                <a:latin typeface="Verdana"/>
                <a:cs typeface="Verdana"/>
              </a:rPr>
              <a:t>t</a:t>
            </a:r>
            <a:r>
              <a:rPr sz="1250" b="1" i="1" spc="-125" dirty="0">
                <a:latin typeface="Verdana"/>
                <a:cs typeface="Verdana"/>
              </a:rPr>
              <a:t>e</a:t>
            </a:r>
            <a:r>
              <a:rPr sz="1250" b="1" i="1" spc="-105" dirty="0">
                <a:latin typeface="Verdana"/>
                <a:cs typeface="Verdana"/>
              </a:rPr>
              <a:t>r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Verdana"/>
              <a:cs typeface="Verdana"/>
            </a:endParaRPr>
          </a:p>
          <a:p>
            <a:pPr marL="114935" marR="5080" algn="just">
              <a:lnSpc>
                <a:spcPct val="100699"/>
              </a:lnSpc>
            </a:pPr>
            <a:r>
              <a:rPr sz="1200" spc="-5" dirty="0">
                <a:latin typeface="Tahoma"/>
                <a:cs typeface="Tahoma"/>
              </a:rPr>
              <a:t>Computers are an </a:t>
            </a:r>
            <a:r>
              <a:rPr sz="1200" dirty="0">
                <a:latin typeface="Tahoma"/>
                <a:cs typeface="Tahoma"/>
              </a:rPr>
              <a:t>integral part of our lives. </a:t>
            </a:r>
            <a:r>
              <a:rPr sz="1200" spc="-5" dirty="0">
                <a:latin typeface="Tahoma"/>
                <a:cs typeface="Tahoma"/>
              </a:rPr>
              <a:t>Wherever we are sitting </a:t>
            </a:r>
            <a:r>
              <a:rPr sz="1200" dirty="0">
                <a:latin typeface="Tahoma"/>
                <a:cs typeface="Tahoma"/>
              </a:rPr>
              <a:t>in our homes,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working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office, driving on </a:t>
            </a:r>
            <a:r>
              <a:rPr sz="1200" spc="-5" dirty="0">
                <a:latin typeface="Tahoma"/>
                <a:cs typeface="Tahoma"/>
              </a:rPr>
              <a:t>roads, sitting </a:t>
            </a:r>
            <a:r>
              <a:rPr sz="1200" dirty="0">
                <a:latin typeface="Tahoma"/>
                <a:cs typeface="Tahoma"/>
              </a:rPr>
              <a:t>in a movie </a:t>
            </a:r>
            <a:r>
              <a:rPr sz="1200" spc="-5" dirty="0">
                <a:latin typeface="Tahoma"/>
                <a:cs typeface="Tahoma"/>
              </a:rPr>
              <a:t>hall, staying </a:t>
            </a:r>
            <a:r>
              <a:rPr sz="1200" dirty="0">
                <a:latin typeface="Tahoma"/>
                <a:cs typeface="Tahoma"/>
              </a:rPr>
              <a:t>in a </a:t>
            </a:r>
            <a:r>
              <a:rPr sz="1200" spc="-5" dirty="0">
                <a:latin typeface="Tahoma"/>
                <a:cs typeface="Tahoma"/>
              </a:rPr>
              <a:t>hotel, </a:t>
            </a:r>
            <a:r>
              <a:rPr sz="1200" dirty="0">
                <a:latin typeface="Tahoma"/>
                <a:cs typeface="Tahoma"/>
              </a:rPr>
              <a:t>etc.—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our lives </a:t>
            </a:r>
            <a:r>
              <a:rPr sz="1200" spc="-5" dirty="0">
                <a:latin typeface="Tahoma"/>
                <a:cs typeface="Tahoma"/>
              </a:rPr>
              <a:t>are </a:t>
            </a:r>
            <a:r>
              <a:rPr sz="1200" dirty="0">
                <a:latin typeface="Tahoma"/>
                <a:cs typeface="Tahoma"/>
              </a:rPr>
              <a:t>directly or </a:t>
            </a:r>
            <a:r>
              <a:rPr sz="1200" spc="-5" dirty="0">
                <a:latin typeface="Tahoma"/>
                <a:cs typeface="Tahoma"/>
              </a:rPr>
              <a:t>indirectly affected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5" dirty="0">
                <a:latin typeface="Tahoma"/>
                <a:cs typeface="Tahoma"/>
              </a:rPr>
              <a:t>the computers. In </a:t>
            </a:r>
            <a:r>
              <a:rPr sz="1200" dirty="0">
                <a:latin typeface="Tahoma"/>
                <a:cs typeface="Tahoma"/>
              </a:rPr>
              <a:t>this </a:t>
            </a:r>
            <a:r>
              <a:rPr sz="1200" spc="-5" dirty="0">
                <a:latin typeface="Tahoma"/>
                <a:cs typeface="Tahoma"/>
              </a:rPr>
              <a:t>era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information,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we are </a:t>
            </a:r>
            <a:r>
              <a:rPr sz="1200" dirty="0">
                <a:latin typeface="Tahoma"/>
                <a:cs typeface="Tahoma"/>
              </a:rPr>
              <a:t>dependent on </a:t>
            </a:r>
            <a:r>
              <a:rPr sz="1200" spc="-5" dirty="0">
                <a:latin typeface="Tahoma"/>
                <a:cs typeface="Tahoma"/>
              </a:rPr>
              <a:t>the storage, flow and processing of data </a:t>
            </a:r>
            <a:r>
              <a:rPr sz="1200" dirty="0">
                <a:latin typeface="Tahoma"/>
                <a:cs typeface="Tahoma"/>
              </a:rPr>
              <a:t>and </a:t>
            </a:r>
            <a:r>
              <a:rPr sz="1200" spc="-5" dirty="0">
                <a:latin typeface="Tahoma"/>
                <a:cs typeface="Tahoma"/>
              </a:rPr>
              <a:t>information, which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can </a:t>
            </a:r>
            <a:r>
              <a:rPr sz="1200" dirty="0">
                <a:latin typeface="Tahoma"/>
                <a:cs typeface="Tahoma"/>
              </a:rPr>
              <a:t>only </a:t>
            </a:r>
            <a:r>
              <a:rPr sz="1200" spc="-5" dirty="0">
                <a:latin typeface="Tahoma"/>
                <a:cs typeface="Tahoma"/>
              </a:rPr>
              <a:t>be possible with the </a:t>
            </a:r>
            <a:r>
              <a:rPr sz="1200" dirty="0">
                <a:latin typeface="Tahoma"/>
                <a:cs typeface="Tahoma"/>
              </a:rPr>
              <a:t>help </a:t>
            </a:r>
            <a:r>
              <a:rPr sz="1200" spc="-5" dirty="0">
                <a:latin typeface="Tahoma"/>
                <a:cs typeface="Tahoma"/>
              </a:rPr>
              <a:t>of computers. The purpose of this chapter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10" dirty="0">
                <a:latin typeface="Tahoma"/>
                <a:cs typeface="Tahoma"/>
              </a:rPr>
              <a:t>to </a:t>
            </a:r>
            <a:r>
              <a:rPr sz="1200" spc="-5" dirty="0">
                <a:latin typeface="Tahoma"/>
                <a:cs typeface="Tahoma"/>
              </a:rPr>
              <a:t> introduce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you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―computer‖.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ahoma"/>
              <a:cs typeface="Tahoma"/>
            </a:endParaRPr>
          </a:p>
          <a:p>
            <a:pPr marL="100965">
              <a:lnSpc>
                <a:spcPct val="100000"/>
              </a:lnSpc>
            </a:pPr>
            <a:r>
              <a:rPr sz="1200" b="1" spc="-5" dirty="0">
                <a:latin typeface="Tahoma"/>
                <a:cs typeface="Tahoma"/>
              </a:rPr>
              <a:t>INTRODUCTION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ahoma"/>
              <a:cs typeface="Tahoma"/>
            </a:endParaRPr>
          </a:p>
          <a:p>
            <a:pPr marL="114935" marR="40005" algn="just">
              <a:lnSpc>
                <a:spcPct val="100400"/>
              </a:lnSpc>
            </a:pPr>
            <a:r>
              <a:rPr sz="1200" spc="-5" dirty="0">
                <a:latin typeface="Tahoma"/>
                <a:cs typeface="Tahoma"/>
              </a:rPr>
              <a:t>Nowadays,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integral</a:t>
            </a:r>
            <a:r>
              <a:rPr sz="1200" dirty="0">
                <a:latin typeface="Tahoma"/>
                <a:cs typeface="Tahoma"/>
              </a:rPr>
              <a:t> part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our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lives.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They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dirty="0">
                <a:latin typeface="Tahoma"/>
                <a:cs typeface="Tahoma"/>
              </a:rPr>
              <a:t> used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reservation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tickets for airplanes and railways, payment </a:t>
            </a:r>
            <a:r>
              <a:rPr sz="1200" dirty="0">
                <a:latin typeface="Tahoma"/>
                <a:cs typeface="Tahoma"/>
              </a:rPr>
              <a:t>of telephone </a:t>
            </a:r>
            <a:r>
              <a:rPr sz="1200" spc="-5" dirty="0">
                <a:latin typeface="Tahoma"/>
                <a:cs typeface="Tahoma"/>
              </a:rPr>
              <a:t>and electricity </a:t>
            </a:r>
            <a:r>
              <a:rPr sz="1200" dirty="0">
                <a:latin typeface="Tahoma"/>
                <a:cs typeface="Tahoma"/>
              </a:rPr>
              <a:t> bills,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deposit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withdrawal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money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from</a:t>
            </a:r>
            <a:r>
              <a:rPr sz="1200" spc="-5" dirty="0">
                <a:latin typeface="Tahoma"/>
                <a:cs typeface="Tahoma"/>
              </a:rPr>
              <a:t> banks,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processing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business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data, </a:t>
            </a:r>
            <a:r>
              <a:rPr sz="1200" spc="-5" dirty="0">
                <a:latin typeface="Tahoma"/>
                <a:cs typeface="Tahoma"/>
              </a:rPr>
              <a:t> forecasting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weather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conditions,</a:t>
            </a:r>
            <a:r>
              <a:rPr sz="1200" spc="-11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diagnosis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diseases,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searching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information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on </a:t>
            </a:r>
            <a:r>
              <a:rPr sz="1200" spc="-3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Internet, </a:t>
            </a:r>
            <a:r>
              <a:rPr sz="1200" dirty="0">
                <a:latin typeface="Tahoma"/>
                <a:cs typeface="Tahoma"/>
              </a:rPr>
              <a:t>etc.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also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used</a:t>
            </a:r>
            <a:endParaRPr sz="1200">
              <a:latin typeface="Tahoma"/>
              <a:cs typeface="Tahoma"/>
            </a:endParaRPr>
          </a:p>
          <a:p>
            <a:pPr marL="114935" marR="5715" algn="just">
              <a:lnSpc>
                <a:spcPct val="100800"/>
              </a:lnSpc>
              <a:spcBef>
                <a:spcPts val="315"/>
              </a:spcBef>
            </a:pPr>
            <a:r>
              <a:rPr sz="1200" spc="-5" dirty="0">
                <a:latin typeface="Tahoma"/>
                <a:cs typeface="Tahoma"/>
              </a:rPr>
              <a:t>extensively</a:t>
            </a:r>
            <a:r>
              <a:rPr sz="1200" dirty="0">
                <a:latin typeface="Tahoma"/>
                <a:cs typeface="Tahoma"/>
              </a:rPr>
              <a:t> in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schools,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universities,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organizations,</a:t>
            </a:r>
            <a:r>
              <a:rPr sz="1200" dirty="0">
                <a:latin typeface="Tahoma"/>
                <a:cs typeface="Tahoma"/>
              </a:rPr>
              <a:t> music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industry,</a:t>
            </a:r>
            <a:r>
              <a:rPr sz="1200" dirty="0">
                <a:latin typeface="Tahoma"/>
                <a:cs typeface="Tahoma"/>
              </a:rPr>
              <a:t> movie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industry, </a:t>
            </a:r>
            <a:r>
              <a:rPr sz="1200" dirty="0">
                <a:latin typeface="Tahoma"/>
                <a:cs typeface="Tahoma"/>
              </a:rPr>
              <a:t> scientificresearch,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law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firms,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fashion industry,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etc.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ahoma"/>
              <a:cs typeface="Tahoma"/>
            </a:endParaRPr>
          </a:p>
          <a:p>
            <a:pPr marL="114935" algn="just">
              <a:lnSpc>
                <a:spcPts val="1420"/>
              </a:lnSpc>
            </a:pPr>
            <a:r>
              <a:rPr sz="1200" b="1" spc="-5" dirty="0">
                <a:latin typeface="Tahoma"/>
                <a:cs typeface="Tahoma"/>
              </a:rPr>
              <a:t>Definition</a:t>
            </a:r>
            <a:r>
              <a:rPr sz="1200" b="1" spc="-1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of</a:t>
            </a:r>
            <a:r>
              <a:rPr sz="1200" b="1" spc="-2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Computer</a:t>
            </a:r>
            <a:endParaRPr sz="1200">
              <a:latin typeface="Tahoma"/>
              <a:cs typeface="Tahoma"/>
            </a:endParaRPr>
          </a:p>
          <a:p>
            <a:pPr marL="114935" marR="75565" algn="just">
              <a:lnSpc>
                <a:spcPct val="9800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The term computer </a:t>
            </a:r>
            <a:r>
              <a:rPr sz="1200" dirty="0">
                <a:latin typeface="Tahoma"/>
                <a:cs typeface="Tahoma"/>
              </a:rPr>
              <a:t>is derived </a:t>
            </a:r>
            <a:r>
              <a:rPr sz="1200" spc="-5" dirty="0">
                <a:latin typeface="Tahoma"/>
                <a:cs typeface="Tahoma"/>
              </a:rPr>
              <a:t>from the word </a:t>
            </a:r>
            <a:r>
              <a:rPr sz="1250" spc="-30" dirty="0">
                <a:latin typeface="Tahoma"/>
                <a:cs typeface="Tahoma"/>
              </a:rPr>
              <a:t>compute</a:t>
            </a:r>
            <a:r>
              <a:rPr sz="1200" spc="-30" dirty="0">
                <a:latin typeface="Tahoma"/>
                <a:cs typeface="Tahoma"/>
              </a:rPr>
              <a:t>. </a:t>
            </a:r>
            <a:r>
              <a:rPr sz="1200" spc="-5" dirty="0">
                <a:latin typeface="Tahoma"/>
                <a:cs typeface="Tahoma"/>
              </a:rPr>
              <a:t>The word </a:t>
            </a:r>
            <a:r>
              <a:rPr sz="1250" spc="-35" dirty="0">
                <a:latin typeface="Tahoma"/>
                <a:cs typeface="Tahoma"/>
              </a:rPr>
              <a:t>compute </a:t>
            </a:r>
            <a:r>
              <a:rPr sz="1200" spc="-5" dirty="0">
                <a:latin typeface="Tahoma"/>
                <a:cs typeface="Tahoma"/>
              </a:rPr>
              <a:t>means </a:t>
            </a:r>
            <a:r>
              <a:rPr sz="1250" spc="-30" dirty="0">
                <a:latin typeface="Tahoma"/>
                <a:cs typeface="Tahoma"/>
              </a:rPr>
              <a:t>to </a:t>
            </a:r>
            <a:r>
              <a:rPr sz="1250" spc="-25" dirty="0">
                <a:latin typeface="Tahoma"/>
                <a:cs typeface="Tahoma"/>
              </a:rPr>
              <a:t> calculate</a:t>
            </a:r>
            <a:r>
              <a:rPr sz="1200" spc="-25" dirty="0">
                <a:latin typeface="Tahoma"/>
                <a:cs typeface="Tahoma"/>
              </a:rPr>
              <a:t>.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50" spc="-30" dirty="0">
                <a:latin typeface="Tahoma"/>
                <a:cs typeface="Tahoma"/>
              </a:rPr>
              <a:t>computer</a:t>
            </a:r>
            <a:r>
              <a:rPr sz="125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electronic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machine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accepts</a:t>
            </a:r>
            <a:r>
              <a:rPr sz="1200" spc="-5" dirty="0">
                <a:latin typeface="Tahoma"/>
                <a:cs typeface="Tahoma"/>
              </a:rPr>
              <a:t> data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from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user,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processes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by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performing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calculations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operations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on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it,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generates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endParaRPr sz="1200">
              <a:latin typeface="Tahoma"/>
              <a:cs typeface="Tahoma"/>
            </a:endParaRPr>
          </a:p>
          <a:p>
            <a:pPr marL="114935" marR="76200" algn="just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latin typeface="Tahoma"/>
                <a:cs typeface="Tahoma"/>
              </a:rPr>
              <a:t>desired </a:t>
            </a:r>
            <a:r>
              <a:rPr sz="1200" spc="-5" dirty="0">
                <a:latin typeface="Tahoma"/>
                <a:cs typeface="Tahoma"/>
              </a:rPr>
              <a:t>output results. Computer performs both </a:t>
            </a:r>
            <a:r>
              <a:rPr sz="1200" dirty="0">
                <a:latin typeface="Tahoma"/>
                <a:cs typeface="Tahoma"/>
              </a:rPr>
              <a:t>simple </a:t>
            </a:r>
            <a:r>
              <a:rPr sz="1200" spc="-5" dirty="0">
                <a:latin typeface="Tahoma"/>
                <a:cs typeface="Tahoma"/>
              </a:rPr>
              <a:t>and complex operations, with </a:t>
            </a:r>
            <a:r>
              <a:rPr sz="1200" dirty="0">
                <a:latin typeface="Tahoma"/>
                <a:cs typeface="Tahoma"/>
              </a:rPr>
              <a:t> speed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accuracy.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ahoma"/>
              <a:cs typeface="Tahoma"/>
            </a:endParaRPr>
          </a:p>
          <a:p>
            <a:pPr marL="114935" marR="39370" algn="just">
              <a:lnSpc>
                <a:spcPct val="101400"/>
              </a:lnSpc>
            </a:pPr>
            <a:r>
              <a:rPr sz="1200" dirty="0">
                <a:latin typeface="Tahoma"/>
                <a:cs typeface="Tahoma"/>
              </a:rPr>
              <a:t>Speed,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accuracy,</a:t>
            </a:r>
            <a:r>
              <a:rPr sz="1200" spc="-5" dirty="0">
                <a:latin typeface="Tahoma"/>
                <a:cs typeface="Tahoma"/>
              </a:rPr>
              <a:t> diligence,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storage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capability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versatility are</a:t>
            </a:r>
            <a:r>
              <a:rPr sz="1200" dirty="0">
                <a:latin typeface="Tahoma"/>
                <a:cs typeface="Tahoma"/>
              </a:rPr>
              <a:t> some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 the</a:t>
            </a:r>
            <a:r>
              <a:rPr sz="1200" dirty="0">
                <a:latin typeface="Tahoma"/>
                <a:cs typeface="Tahoma"/>
              </a:rPr>
              <a:t> key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characteristics of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computer. Computers have several limitations too. Computer can </a:t>
            </a:r>
            <a:r>
              <a:rPr sz="1200" dirty="0">
                <a:latin typeface="Tahoma"/>
                <a:cs typeface="Tahoma"/>
              </a:rPr>
              <a:t> only perform </a:t>
            </a:r>
            <a:r>
              <a:rPr sz="1200" spc="-5" dirty="0">
                <a:latin typeface="Tahoma"/>
                <a:cs typeface="Tahoma"/>
              </a:rPr>
              <a:t>tasks that </a:t>
            </a:r>
            <a:r>
              <a:rPr sz="1200" dirty="0">
                <a:latin typeface="Tahoma"/>
                <a:cs typeface="Tahoma"/>
              </a:rPr>
              <a:t>it </a:t>
            </a:r>
            <a:r>
              <a:rPr sz="1200" spc="-5" dirty="0">
                <a:latin typeface="Tahoma"/>
                <a:cs typeface="Tahoma"/>
              </a:rPr>
              <a:t>has </a:t>
            </a:r>
            <a:r>
              <a:rPr sz="1200" dirty="0">
                <a:latin typeface="Tahoma"/>
                <a:cs typeface="Tahoma"/>
              </a:rPr>
              <a:t>been </a:t>
            </a:r>
            <a:r>
              <a:rPr sz="1200" spc="-5" dirty="0">
                <a:latin typeface="Tahoma"/>
                <a:cs typeface="Tahoma"/>
              </a:rPr>
              <a:t>programmed to do. Computer cannot do any </a:t>
            </a:r>
            <a:r>
              <a:rPr sz="1200" spc="-10" dirty="0">
                <a:latin typeface="Tahoma"/>
                <a:cs typeface="Tahoma"/>
              </a:rPr>
              <a:t>work </a:t>
            </a:r>
            <a:r>
              <a:rPr sz="1200" spc="-5" dirty="0">
                <a:latin typeface="Tahoma"/>
                <a:cs typeface="Tahoma"/>
              </a:rPr>
              <a:t> without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from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user.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It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executes</a:t>
            </a:r>
            <a:r>
              <a:rPr sz="1200" spc="-2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specified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by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user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0480" y="849883"/>
            <a:ext cx="6720840" cy="6456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14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process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it</a:t>
            </a:r>
            <a:r>
              <a:rPr sz="1200" spc="-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electronically.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ahoma"/>
              <a:cs typeface="Tahoma"/>
            </a:endParaRPr>
          </a:p>
          <a:p>
            <a:pPr marL="13970">
              <a:lnSpc>
                <a:spcPct val="100000"/>
              </a:lnSpc>
            </a:pPr>
            <a:r>
              <a:rPr sz="1200" dirty="0">
                <a:latin typeface="Tahoma"/>
                <a:cs typeface="Tahoma"/>
              </a:rPr>
              <a:t>These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developments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resulted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thedevelopment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first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1940s.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ahoma"/>
              <a:cs typeface="Tahoma"/>
            </a:endParaRPr>
          </a:p>
          <a:p>
            <a:pPr marL="368935" indent="-229235">
              <a:lnSpc>
                <a:spcPct val="100000"/>
              </a:lnSpc>
              <a:buAutoNum type="arabicPeriod" startAt="24"/>
              <a:tabLst>
                <a:tab pos="369570" algn="l"/>
              </a:tabLst>
            </a:pPr>
            <a:r>
              <a:rPr sz="1200" dirty="0">
                <a:latin typeface="Tahoma"/>
                <a:cs typeface="Tahoma"/>
              </a:rPr>
              <a:t>Give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full form</a:t>
            </a:r>
            <a:r>
              <a:rPr sz="1200" spc="-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following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abbreviations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Tahoma"/>
              <a:buAutoNum type="arabicPeriod" startAt="24"/>
            </a:pPr>
            <a:endParaRPr sz="1150">
              <a:latin typeface="Tahoma"/>
              <a:cs typeface="Tahoma"/>
            </a:endParaRPr>
          </a:p>
          <a:p>
            <a:pPr marL="826135" lvl="1" indent="-229235">
              <a:lnSpc>
                <a:spcPts val="1410"/>
              </a:lnSpc>
              <a:spcBef>
                <a:spcPts val="5"/>
              </a:spcBef>
              <a:buAutoNum type="alphaLcPeriod"/>
              <a:tabLst>
                <a:tab pos="826769" algn="l"/>
              </a:tabLst>
            </a:pPr>
            <a:r>
              <a:rPr sz="1200" spc="-5" dirty="0">
                <a:latin typeface="Tahoma"/>
                <a:cs typeface="Tahoma"/>
              </a:rPr>
              <a:t>CPU</a:t>
            </a:r>
            <a:endParaRPr sz="1200">
              <a:latin typeface="Tahoma"/>
              <a:cs typeface="Tahoma"/>
            </a:endParaRPr>
          </a:p>
          <a:p>
            <a:pPr marL="826135" lvl="1" indent="-229235">
              <a:lnSpc>
                <a:spcPts val="1410"/>
              </a:lnSpc>
              <a:buAutoNum type="alphaLcPeriod"/>
              <a:tabLst>
                <a:tab pos="826769" algn="l"/>
              </a:tabLst>
            </a:pPr>
            <a:r>
              <a:rPr sz="1200" spc="-5" dirty="0">
                <a:latin typeface="Tahoma"/>
                <a:cs typeface="Tahoma"/>
              </a:rPr>
              <a:t>I/O</a:t>
            </a:r>
            <a:endParaRPr sz="1200">
              <a:latin typeface="Tahoma"/>
              <a:cs typeface="Tahoma"/>
            </a:endParaRPr>
          </a:p>
          <a:p>
            <a:pPr marL="826135" lvl="1" indent="-229235">
              <a:lnSpc>
                <a:spcPct val="100000"/>
              </a:lnSpc>
              <a:spcBef>
                <a:spcPts val="35"/>
              </a:spcBef>
              <a:buAutoNum type="alphaLcPeriod"/>
              <a:tabLst>
                <a:tab pos="826769" algn="l"/>
              </a:tabLst>
            </a:pPr>
            <a:r>
              <a:rPr sz="1200" dirty="0">
                <a:latin typeface="Tahoma"/>
                <a:cs typeface="Tahoma"/>
              </a:rPr>
              <a:t>ALU</a:t>
            </a:r>
            <a:endParaRPr sz="1200">
              <a:latin typeface="Tahoma"/>
              <a:cs typeface="Tahoma"/>
            </a:endParaRPr>
          </a:p>
          <a:p>
            <a:pPr marL="826135" lvl="1" indent="-229235">
              <a:lnSpc>
                <a:spcPct val="100000"/>
              </a:lnSpc>
              <a:spcBef>
                <a:spcPts val="25"/>
              </a:spcBef>
              <a:buAutoNum type="alphaLcPeriod"/>
              <a:tabLst>
                <a:tab pos="826769" algn="l"/>
              </a:tabLst>
            </a:pPr>
            <a:r>
              <a:rPr sz="1200" spc="-5" dirty="0">
                <a:latin typeface="Tahoma"/>
                <a:cs typeface="Tahoma"/>
              </a:rPr>
              <a:t>CU</a:t>
            </a:r>
            <a:endParaRPr sz="1200">
              <a:latin typeface="Tahoma"/>
              <a:cs typeface="Tahoma"/>
            </a:endParaRPr>
          </a:p>
          <a:p>
            <a:pPr marL="242570">
              <a:lnSpc>
                <a:spcPct val="100000"/>
              </a:lnSpc>
              <a:spcBef>
                <a:spcPts val="20"/>
              </a:spcBef>
            </a:pPr>
            <a:r>
              <a:rPr sz="1200" dirty="0">
                <a:latin typeface="Tahoma"/>
                <a:cs typeface="Tahoma"/>
              </a:rPr>
              <a:t>A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1.Central</a:t>
            </a:r>
            <a:r>
              <a:rPr sz="1200" spc="3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endParaRPr sz="1200">
              <a:latin typeface="Tahoma"/>
              <a:cs typeface="Tahoma"/>
            </a:endParaRPr>
          </a:p>
          <a:p>
            <a:pPr marL="608330" indent="-177800">
              <a:lnSpc>
                <a:spcPct val="100000"/>
              </a:lnSpc>
              <a:spcBef>
                <a:spcPts val="25"/>
              </a:spcBef>
              <a:buAutoNum type="arabicPeriod" startAt="2"/>
              <a:tabLst>
                <a:tab pos="608965" algn="l"/>
              </a:tabLst>
            </a:pPr>
            <a:r>
              <a:rPr sz="1200" spc="-5" dirty="0">
                <a:latin typeface="Tahoma"/>
                <a:cs typeface="Tahoma"/>
              </a:rPr>
              <a:t>Input/Output</a:t>
            </a:r>
            <a:endParaRPr sz="1200">
              <a:latin typeface="Tahoma"/>
              <a:cs typeface="Tahoma"/>
            </a:endParaRPr>
          </a:p>
          <a:p>
            <a:pPr marL="431165" marR="4410710">
              <a:lnSpc>
                <a:spcPts val="1460"/>
              </a:lnSpc>
              <a:spcBef>
                <a:spcPts val="50"/>
              </a:spcBef>
              <a:buAutoNum type="arabicPeriod" startAt="2"/>
              <a:tabLst>
                <a:tab pos="608965" algn="l"/>
              </a:tabLst>
            </a:pPr>
            <a:r>
              <a:rPr sz="1200" spc="-5" dirty="0">
                <a:latin typeface="Tahoma"/>
                <a:cs typeface="Tahoma"/>
              </a:rPr>
              <a:t>Arithmetic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Logic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4,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Control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ahoma"/>
              <a:cs typeface="Tahoma"/>
            </a:endParaRPr>
          </a:p>
          <a:p>
            <a:pPr marL="245745" indent="-233679">
              <a:lnSpc>
                <a:spcPct val="100000"/>
              </a:lnSpc>
              <a:buAutoNum type="arabicPeriod" startAt="25"/>
              <a:tabLst>
                <a:tab pos="246379" algn="l"/>
              </a:tabLst>
            </a:pPr>
            <a:r>
              <a:rPr sz="1200" spc="-5" dirty="0">
                <a:latin typeface="Tahoma"/>
                <a:cs typeface="Tahoma"/>
              </a:rPr>
              <a:t>What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primary</a:t>
            </a:r>
            <a:r>
              <a:rPr sz="1200" spc="-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memory?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ahoma"/>
              <a:buAutoNum type="arabicPeriod" startAt="25"/>
            </a:pPr>
            <a:endParaRPr sz="1700">
              <a:latin typeface="Tahoma"/>
              <a:cs typeface="Tahoma"/>
            </a:endParaRPr>
          </a:p>
          <a:p>
            <a:pPr marL="1165860" marR="779780" algn="just">
              <a:lnSpc>
                <a:spcPct val="99600"/>
              </a:lnSpc>
            </a:pPr>
            <a:r>
              <a:rPr sz="1200" spc="-10" dirty="0">
                <a:latin typeface="Tahoma"/>
                <a:cs typeface="Tahoma"/>
              </a:rPr>
              <a:t>Primary memory is the main memory of computer. </a:t>
            </a:r>
            <a:r>
              <a:rPr sz="1200" spc="-5" dirty="0">
                <a:latin typeface="Tahoma"/>
                <a:cs typeface="Tahoma"/>
              </a:rPr>
              <a:t>It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used to </a:t>
            </a:r>
            <a:r>
              <a:rPr sz="1200" spc="-10" dirty="0">
                <a:latin typeface="Tahoma"/>
                <a:cs typeface="Tahoma"/>
              </a:rPr>
              <a:t>store </a:t>
            </a:r>
            <a:r>
              <a:rPr sz="1200" spc="-5" dirty="0">
                <a:latin typeface="Tahoma"/>
                <a:cs typeface="Tahoma"/>
              </a:rPr>
              <a:t> data and instructions </a:t>
            </a:r>
            <a:r>
              <a:rPr sz="1200" dirty="0">
                <a:latin typeface="Tahoma"/>
                <a:cs typeface="Tahoma"/>
              </a:rPr>
              <a:t>during </a:t>
            </a:r>
            <a:r>
              <a:rPr sz="1200" spc="-5" dirty="0">
                <a:latin typeface="Tahoma"/>
                <a:cs typeface="Tahoma"/>
              </a:rPr>
              <a:t>the processing of data. Primary </a:t>
            </a:r>
            <a:r>
              <a:rPr sz="1200" dirty="0">
                <a:latin typeface="Tahoma"/>
                <a:cs typeface="Tahoma"/>
              </a:rPr>
              <a:t>memory is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semiconductor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memory.</a:t>
            </a:r>
            <a:endParaRPr sz="1200">
              <a:latin typeface="Tahoma"/>
              <a:cs typeface="Tahoma"/>
            </a:endParaRPr>
          </a:p>
          <a:p>
            <a:pPr marL="1165860" marR="1122045" algn="just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Tahoma"/>
                <a:cs typeface="Tahoma"/>
              </a:rPr>
              <a:t>Primary </a:t>
            </a:r>
            <a:r>
              <a:rPr sz="1200" dirty="0">
                <a:latin typeface="Tahoma"/>
                <a:cs typeface="Tahoma"/>
              </a:rPr>
              <a:t>memory is of </a:t>
            </a:r>
            <a:r>
              <a:rPr sz="1200" spc="-5" dirty="0">
                <a:latin typeface="Tahoma"/>
                <a:cs typeface="Tahoma"/>
              </a:rPr>
              <a:t>two </a:t>
            </a:r>
            <a:r>
              <a:rPr sz="1200" dirty="0">
                <a:latin typeface="Tahoma"/>
                <a:cs typeface="Tahoma"/>
              </a:rPr>
              <a:t>kinds—Random Access Memory </a:t>
            </a:r>
            <a:r>
              <a:rPr sz="1200" spc="-5" dirty="0">
                <a:latin typeface="Tahoma"/>
                <a:cs typeface="Tahoma"/>
              </a:rPr>
              <a:t>(RAM)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Read</a:t>
            </a:r>
            <a:r>
              <a:rPr sz="1200" spc="5" dirty="0">
                <a:latin typeface="Tahoma"/>
                <a:cs typeface="Tahoma"/>
              </a:rPr>
              <a:t> OnlyMemory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(ROM).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500">
              <a:latin typeface="Tahoma"/>
              <a:cs typeface="Tahoma"/>
            </a:endParaRPr>
          </a:p>
          <a:p>
            <a:pPr marL="368935" marR="5080" indent="-228600">
              <a:lnSpc>
                <a:spcPct val="100000"/>
              </a:lnSpc>
              <a:buAutoNum type="arabicPeriod" startAt="26"/>
              <a:tabLst>
                <a:tab pos="369570" algn="l"/>
              </a:tabLst>
            </a:pPr>
            <a:r>
              <a:rPr sz="1200" spc="-5" dirty="0">
                <a:latin typeface="Tahoma"/>
                <a:cs typeface="Tahoma"/>
              </a:rPr>
              <a:t>Two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types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chips—</a:t>
            </a:r>
            <a:r>
              <a:rPr sz="1200" spc="-229" dirty="0"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Single</a:t>
            </a:r>
            <a:r>
              <a:rPr sz="1200" u="sng" spc="5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In-line</a:t>
            </a:r>
            <a:r>
              <a:rPr sz="1200" u="sng" spc="4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Memory</a:t>
            </a:r>
            <a:r>
              <a:rPr sz="1200" u="sng" spc="5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Module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(SIMM)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Dual</a:t>
            </a:r>
            <a:r>
              <a:rPr sz="1200" u="sng" spc="4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In-line</a:t>
            </a:r>
            <a:r>
              <a:rPr sz="1200" u="sng" spc="5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Memory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Module</a:t>
            </a:r>
            <a:r>
              <a:rPr sz="1200" spc="-5" dirty="0">
                <a:latin typeface="Tahoma"/>
                <a:cs typeface="Tahoma"/>
              </a:rPr>
              <a:t> (DIMM)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dirty="0">
                <a:latin typeface="Tahoma"/>
                <a:cs typeface="Tahoma"/>
              </a:rPr>
              <a:t> used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desktop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computers.</a:t>
            </a:r>
            <a:endParaRPr sz="1200">
              <a:latin typeface="Tahoma"/>
              <a:cs typeface="Tahoma"/>
            </a:endParaRPr>
          </a:p>
          <a:p>
            <a:pPr marL="387350" indent="-375285">
              <a:lnSpc>
                <a:spcPct val="100000"/>
              </a:lnSpc>
              <a:spcBef>
                <a:spcPts val="455"/>
              </a:spcBef>
              <a:buAutoNum type="arabicPeriod" startAt="26"/>
              <a:tabLst>
                <a:tab pos="387350" algn="l"/>
                <a:tab pos="387985" algn="l"/>
              </a:tabLst>
            </a:pPr>
            <a:r>
              <a:rPr sz="1200" dirty="0">
                <a:latin typeface="Tahoma"/>
                <a:cs typeface="Tahoma"/>
              </a:rPr>
              <a:t>List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any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three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storage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devices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attached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ahoma"/>
              <a:buAutoNum type="arabicPeriod" startAt="26"/>
            </a:pPr>
            <a:endParaRPr sz="1450">
              <a:latin typeface="Tahoma"/>
              <a:cs typeface="Tahoma"/>
            </a:endParaRPr>
          </a:p>
          <a:p>
            <a:pPr marL="403860" marR="4965700" indent="-158750">
              <a:lnSpc>
                <a:spcPct val="100800"/>
              </a:lnSpc>
            </a:pPr>
            <a:r>
              <a:rPr sz="1200" dirty="0">
                <a:latin typeface="Tahoma"/>
                <a:cs typeface="Tahoma"/>
              </a:rPr>
              <a:t>A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1.Hard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disk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drive,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50" dirty="0">
                <a:latin typeface="Tahoma"/>
                <a:cs typeface="Tahoma"/>
              </a:rPr>
              <a:t>2</a:t>
            </a:r>
            <a:r>
              <a:rPr sz="1200" spc="40" dirty="0">
                <a:latin typeface="Tahoma"/>
                <a:cs typeface="Tahoma"/>
              </a:rPr>
              <a:t>.</a:t>
            </a:r>
            <a:r>
              <a:rPr sz="1200" spc="-10" dirty="0">
                <a:latin typeface="Tahoma"/>
                <a:cs typeface="Tahoma"/>
              </a:rPr>
              <a:t>f</a:t>
            </a:r>
            <a:r>
              <a:rPr sz="1200" dirty="0">
                <a:latin typeface="Tahoma"/>
                <a:cs typeface="Tahoma"/>
              </a:rPr>
              <a:t>lo</a:t>
            </a:r>
            <a:r>
              <a:rPr sz="1200" spc="-10" dirty="0">
                <a:latin typeface="Tahoma"/>
                <a:cs typeface="Tahoma"/>
              </a:rPr>
              <a:t>p</a:t>
            </a:r>
            <a:r>
              <a:rPr sz="1200" spc="-20" dirty="0">
                <a:latin typeface="Tahoma"/>
                <a:cs typeface="Tahoma"/>
              </a:rPr>
              <a:t>p</a:t>
            </a:r>
            <a:r>
              <a:rPr sz="1200" dirty="0">
                <a:latin typeface="Tahoma"/>
                <a:cs typeface="Tahoma"/>
              </a:rPr>
              <a:t>y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drive</a:t>
            </a:r>
            <a:r>
              <a:rPr sz="1200" spc="-12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nd  </a:t>
            </a:r>
            <a:r>
              <a:rPr sz="1200" spc="-285" dirty="0">
                <a:latin typeface="Tahoma"/>
                <a:cs typeface="Tahoma"/>
              </a:rPr>
              <a:t>3</a:t>
            </a:r>
            <a:r>
              <a:rPr sz="1200" spc="-100" dirty="0">
                <a:latin typeface="Tahoma"/>
                <a:cs typeface="Tahoma"/>
              </a:rPr>
              <a:t>.</a:t>
            </a:r>
            <a:r>
              <a:rPr sz="1200" dirty="0">
                <a:latin typeface="Tahoma"/>
                <a:cs typeface="Tahoma"/>
              </a:rPr>
              <a:t>.</a:t>
            </a:r>
            <a:r>
              <a:rPr sz="1200" spc="-2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</a:t>
            </a:r>
            <a:r>
              <a:rPr sz="1200" spc="-10" dirty="0">
                <a:latin typeface="Tahoma"/>
                <a:cs typeface="Tahoma"/>
              </a:rPr>
              <a:t>pt</a:t>
            </a:r>
            <a:r>
              <a:rPr sz="1200" dirty="0">
                <a:latin typeface="Tahoma"/>
                <a:cs typeface="Tahoma"/>
              </a:rPr>
              <a:t>i</a:t>
            </a:r>
            <a:r>
              <a:rPr sz="1200" spc="10" dirty="0">
                <a:latin typeface="Tahoma"/>
                <a:cs typeface="Tahoma"/>
              </a:rPr>
              <a:t>c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disk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drives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ahoma"/>
              <a:cs typeface="Tahoma"/>
            </a:endParaRPr>
          </a:p>
          <a:p>
            <a:pPr marL="368935" indent="-229235">
              <a:lnSpc>
                <a:spcPct val="100000"/>
              </a:lnSpc>
              <a:buAutoNum type="arabicPeriod" startAt="28"/>
              <a:tabLst>
                <a:tab pos="369570" algn="l"/>
              </a:tabLst>
            </a:pPr>
            <a:r>
              <a:rPr sz="1200" dirty="0">
                <a:latin typeface="Tahoma"/>
                <a:cs typeface="Tahoma"/>
              </a:rPr>
              <a:t>Show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-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hierarchy.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8069" y="0"/>
            <a:ext cx="4998084" cy="31248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9591" y="900176"/>
            <a:ext cx="6070600" cy="261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935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does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not</a:t>
            </a:r>
            <a:r>
              <a:rPr sz="1200" spc="-10" dirty="0">
                <a:latin typeface="Tahoma"/>
                <a:cs typeface="Tahoma"/>
              </a:rPr>
              <a:t> take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its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own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decisions.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ahoma"/>
                <a:cs typeface="Tahoma"/>
              </a:rPr>
              <a:t>HISTORY</a:t>
            </a:r>
            <a:r>
              <a:rPr sz="1200" b="1" spc="-4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OF</a:t>
            </a:r>
            <a:r>
              <a:rPr sz="1200" b="1" spc="-35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COMPUTER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ahoma"/>
              <a:cs typeface="Tahoma"/>
            </a:endParaRPr>
          </a:p>
          <a:p>
            <a:pPr marL="114935" marR="5080" algn="just">
              <a:lnSpc>
                <a:spcPct val="100600"/>
              </a:lnSpc>
            </a:pPr>
            <a:r>
              <a:rPr sz="1200" dirty="0">
                <a:latin typeface="Tahoma"/>
                <a:cs typeface="Tahoma"/>
              </a:rPr>
              <a:t>Until </a:t>
            </a:r>
            <a:r>
              <a:rPr sz="1200" spc="-5" dirty="0">
                <a:latin typeface="Tahoma"/>
                <a:cs typeface="Tahoma"/>
              </a:rPr>
              <a:t>the development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first generation computers based </a:t>
            </a:r>
            <a:r>
              <a:rPr sz="1200" dirty="0">
                <a:latin typeface="Tahoma"/>
                <a:cs typeface="Tahoma"/>
              </a:rPr>
              <a:t>on </a:t>
            </a:r>
            <a:r>
              <a:rPr sz="1200" spc="-5" dirty="0">
                <a:latin typeface="Tahoma"/>
                <a:cs typeface="Tahoma"/>
              </a:rPr>
              <a:t>vacuum tubes, there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had </a:t>
            </a:r>
            <a:r>
              <a:rPr sz="1200" dirty="0">
                <a:latin typeface="Tahoma"/>
                <a:cs typeface="Tahoma"/>
              </a:rPr>
              <a:t>been </a:t>
            </a:r>
            <a:r>
              <a:rPr sz="1200" spc="-5" dirty="0">
                <a:latin typeface="Tahoma"/>
                <a:cs typeface="Tahoma"/>
              </a:rPr>
              <a:t>several developments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the computing technology related to the mechanical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computing </a:t>
            </a:r>
            <a:r>
              <a:rPr sz="1200" dirty="0">
                <a:latin typeface="Tahoma"/>
                <a:cs typeface="Tahoma"/>
              </a:rPr>
              <a:t>devices. </a:t>
            </a:r>
            <a:r>
              <a:rPr sz="1200" spc="-5" dirty="0">
                <a:latin typeface="Tahoma"/>
                <a:cs typeface="Tahoma"/>
              </a:rPr>
              <a:t>The key developments </a:t>
            </a:r>
            <a:r>
              <a:rPr sz="1200" spc="-10" dirty="0">
                <a:latin typeface="Tahoma"/>
                <a:cs typeface="Tahoma"/>
              </a:rPr>
              <a:t>that </a:t>
            </a:r>
            <a:r>
              <a:rPr sz="1200" spc="-5" dirty="0">
                <a:latin typeface="Tahoma"/>
                <a:cs typeface="Tahoma"/>
              </a:rPr>
              <a:t>took place till the first computer was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developed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follows—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ahoma"/>
              <a:cs typeface="Tahoma"/>
            </a:endParaRPr>
          </a:p>
          <a:p>
            <a:pPr marL="512445" marR="104139" indent="-228600" algn="just">
              <a:lnSpc>
                <a:spcPct val="100299"/>
              </a:lnSpc>
              <a:buSzPct val="80000"/>
              <a:buFont typeface="Symbol"/>
              <a:buChar char=""/>
              <a:tabLst>
                <a:tab pos="513080" algn="l"/>
              </a:tabLst>
            </a:pPr>
            <a:r>
              <a:rPr sz="1250" b="1" i="1" spc="-100" dirty="0">
                <a:latin typeface="Verdana"/>
                <a:cs typeface="Verdana"/>
              </a:rPr>
              <a:t>Calculating </a:t>
            </a:r>
            <a:r>
              <a:rPr sz="1250" b="1" i="1" spc="-120" dirty="0">
                <a:latin typeface="Verdana"/>
                <a:cs typeface="Verdana"/>
              </a:rPr>
              <a:t>Machines </a:t>
            </a:r>
            <a:r>
              <a:rPr sz="1200" dirty="0">
                <a:latin typeface="Tahoma"/>
                <a:cs typeface="Tahoma"/>
              </a:rPr>
              <a:t>ABACUS </a:t>
            </a:r>
            <a:r>
              <a:rPr sz="1200" spc="-5" dirty="0">
                <a:latin typeface="Tahoma"/>
                <a:cs typeface="Tahoma"/>
              </a:rPr>
              <a:t>was the first mechanical calculating </a:t>
            </a:r>
            <a:r>
              <a:rPr sz="1200" dirty="0">
                <a:latin typeface="Tahoma"/>
                <a:cs typeface="Tahoma"/>
              </a:rPr>
              <a:t>device </a:t>
            </a:r>
            <a:r>
              <a:rPr sz="1200" spc="-5" dirty="0">
                <a:latin typeface="Tahoma"/>
                <a:cs typeface="Tahoma"/>
              </a:rPr>
              <a:t>for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counting</a:t>
            </a:r>
            <a:r>
              <a:rPr sz="1200" dirty="0">
                <a:latin typeface="Tahoma"/>
                <a:cs typeface="Tahoma"/>
              </a:rPr>
              <a:t> of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large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numbers.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word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ABACUS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means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calculating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board.</a:t>
            </a:r>
            <a:r>
              <a:rPr sz="1200" dirty="0">
                <a:latin typeface="Tahoma"/>
                <a:cs typeface="Tahoma"/>
              </a:rPr>
              <a:t> It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consists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bars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10" dirty="0">
                <a:latin typeface="Tahoma"/>
                <a:cs typeface="Tahoma"/>
              </a:rPr>
              <a:t>horizontal positions </a:t>
            </a:r>
            <a:r>
              <a:rPr sz="1200" spc="-5" dirty="0">
                <a:latin typeface="Tahoma"/>
                <a:cs typeface="Tahoma"/>
              </a:rPr>
              <a:t>on </a:t>
            </a:r>
            <a:r>
              <a:rPr sz="1200" spc="-10" dirty="0">
                <a:latin typeface="Tahoma"/>
                <a:cs typeface="Tahoma"/>
              </a:rPr>
              <a:t>which </a:t>
            </a:r>
            <a:r>
              <a:rPr sz="1200" spc="-5" dirty="0">
                <a:latin typeface="Tahoma"/>
                <a:cs typeface="Tahoma"/>
              </a:rPr>
              <a:t>sets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beads are inserted. 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horizontal bars have </a:t>
            </a:r>
            <a:r>
              <a:rPr sz="1200" dirty="0">
                <a:latin typeface="Tahoma"/>
                <a:cs typeface="Tahoma"/>
              </a:rPr>
              <a:t>10 </a:t>
            </a:r>
            <a:r>
              <a:rPr sz="1200" spc="-10" dirty="0">
                <a:latin typeface="Tahoma"/>
                <a:cs typeface="Tahoma"/>
              </a:rPr>
              <a:t>beads each, representing </a:t>
            </a:r>
            <a:r>
              <a:rPr sz="1200" spc="-5" dirty="0">
                <a:latin typeface="Tahoma"/>
                <a:cs typeface="Tahoma"/>
              </a:rPr>
              <a:t>units, </a:t>
            </a:r>
            <a:r>
              <a:rPr sz="1200" spc="-10" dirty="0">
                <a:latin typeface="Tahoma"/>
                <a:cs typeface="Tahoma"/>
              </a:rPr>
              <a:t>tens, </a:t>
            </a:r>
            <a:r>
              <a:rPr sz="1200" spc="-5" dirty="0">
                <a:latin typeface="Tahoma"/>
                <a:cs typeface="Tahoma"/>
              </a:rPr>
              <a:t>hundreds, etc. </a:t>
            </a:r>
            <a:r>
              <a:rPr sz="1200" dirty="0">
                <a:latin typeface="Tahoma"/>
                <a:cs typeface="Tahoma"/>
              </a:rPr>
              <a:t>An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abacus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shown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Figure</a:t>
            </a:r>
            <a:r>
              <a:rPr sz="1200" u="sng" spc="-10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1.1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1168" y="6090284"/>
            <a:ext cx="5647055" cy="1502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035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Figure</a:t>
            </a:r>
            <a:r>
              <a:rPr sz="1200" b="1" spc="-5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1.1</a:t>
            </a:r>
            <a:r>
              <a:rPr sz="1200" b="1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Abacus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ahoma"/>
              <a:cs typeface="Tahoma"/>
            </a:endParaRPr>
          </a:p>
          <a:p>
            <a:pPr marL="240665" marR="5080" indent="-228600">
              <a:lnSpc>
                <a:spcPct val="100899"/>
              </a:lnSpc>
              <a:buSzPct val="8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50" b="1" i="1" spc="-114" dirty="0">
                <a:latin typeface="Verdana"/>
                <a:cs typeface="Verdana"/>
              </a:rPr>
              <a:t>Napier’s</a:t>
            </a:r>
            <a:r>
              <a:rPr sz="1250" b="1" i="1" spc="-65" dirty="0">
                <a:latin typeface="Verdana"/>
                <a:cs typeface="Verdana"/>
              </a:rPr>
              <a:t> </a:t>
            </a:r>
            <a:r>
              <a:rPr sz="1250" b="1" i="1" spc="-130" dirty="0">
                <a:latin typeface="Verdana"/>
                <a:cs typeface="Verdana"/>
              </a:rPr>
              <a:t>Bones</a:t>
            </a:r>
            <a:r>
              <a:rPr sz="1250" b="1" i="1" spc="-45" dirty="0">
                <a:latin typeface="Verdana"/>
                <a:cs typeface="Verdana"/>
              </a:rPr>
              <a:t> </a:t>
            </a:r>
            <a:r>
              <a:rPr sz="1200" spc="-10" dirty="0">
                <a:latin typeface="Tahoma"/>
                <a:cs typeface="Tahoma"/>
              </a:rPr>
              <a:t>was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mechanical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device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built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purpose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of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multiplication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-1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161</a:t>
            </a:r>
            <a:r>
              <a:rPr sz="1200" spc="85" dirty="0">
                <a:latin typeface="Tahoma"/>
                <a:cs typeface="Tahoma"/>
              </a:rPr>
              <a:t>7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d. </a:t>
            </a:r>
            <a:r>
              <a:rPr sz="1200" spc="-5" dirty="0">
                <a:latin typeface="Tahoma"/>
                <a:cs typeface="Tahoma"/>
              </a:rPr>
              <a:t>b</a:t>
            </a:r>
            <a:r>
              <a:rPr sz="1200" dirty="0">
                <a:latin typeface="Tahoma"/>
                <a:cs typeface="Tahoma"/>
              </a:rPr>
              <a:t>y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Engl</a:t>
            </a:r>
            <a:r>
              <a:rPr sz="1200" spc="10" dirty="0">
                <a:latin typeface="Tahoma"/>
                <a:cs typeface="Tahoma"/>
              </a:rPr>
              <a:t>i</a:t>
            </a:r>
            <a:r>
              <a:rPr sz="1200" dirty="0">
                <a:latin typeface="Tahoma"/>
                <a:cs typeface="Tahoma"/>
              </a:rPr>
              <a:t>sh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</a:t>
            </a:r>
            <a:r>
              <a:rPr sz="1200" spc="-10" dirty="0">
                <a:latin typeface="Tahoma"/>
                <a:cs typeface="Tahoma"/>
              </a:rPr>
              <a:t>at</a:t>
            </a:r>
            <a:r>
              <a:rPr sz="1200" dirty="0">
                <a:latin typeface="Tahoma"/>
                <a:cs typeface="Tahoma"/>
              </a:rPr>
              <a:t>h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m</a:t>
            </a:r>
            <a:r>
              <a:rPr sz="1200" spc="-10" dirty="0">
                <a:latin typeface="Tahoma"/>
                <a:cs typeface="Tahoma"/>
              </a:rPr>
              <a:t>at</a:t>
            </a:r>
            <a:r>
              <a:rPr sz="1200" dirty="0">
                <a:latin typeface="Tahoma"/>
                <a:cs typeface="Tahoma"/>
              </a:rPr>
              <a:t>ici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John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pier.</a:t>
            </a:r>
            <a:endParaRPr sz="1200">
              <a:latin typeface="Tahoma"/>
              <a:cs typeface="Tahoma"/>
            </a:endParaRPr>
          </a:p>
          <a:p>
            <a:pPr marL="240665" marR="108585" indent="-228600">
              <a:lnSpc>
                <a:spcPts val="1450"/>
              </a:lnSpc>
              <a:spcBef>
                <a:spcPts val="50"/>
              </a:spcBef>
              <a:buSzPct val="8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50" b="1" i="1" spc="-105" dirty="0">
                <a:latin typeface="Verdana"/>
                <a:cs typeface="Verdana"/>
              </a:rPr>
              <a:t>Slide</a:t>
            </a:r>
            <a:r>
              <a:rPr sz="1250" b="1" i="1" spc="95" dirty="0">
                <a:latin typeface="Verdana"/>
                <a:cs typeface="Verdana"/>
              </a:rPr>
              <a:t> </a:t>
            </a:r>
            <a:r>
              <a:rPr sz="1250" b="1" i="1" spc="-105" dirty="0">
                <a:latin typeface="Verdana"/>
                <a:cs typeface="Verdana"/>
              </a:rPr>
              <a:t>Rule</a:t>
            </a:r>
            <a:r>
              <a:rPr sz="1250" b="1" i="1" spc="105" dirty="0">
                <a:latin typeface="Verdana"/>
                <a:cs typeface="Verdana"/>
              </a:rPr>
              <a:t> </a:t>
            </a:r>
            <a:r>
              <a:rPr sz="1200" spc="-5" dirty="0">
                <a:latin typeface="Tahoma"/>
                <a:cs typeface="Tahoma"/>
              </a:rPr>
              <a:t>was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developed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by</a:t>
            </a:r>
            <a:r>
              <a:rPr sz="1200" spc="1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English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mathematician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Edmund</a:t>
            </a:r>
            <a:r>
              <a:rPr sz="1200" spc="1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Gunter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16th</a:t>
            </a:r>
            <a:r>
              <a:rPr sz="1200" spc="3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century.</a:t>
            </a:r>
            <a:r>
              <a:rPr sz="1200" spc="30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Using</a:t>
            </a:r>
            <a:r>
              <a:rPr sz="1200" spc="3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slide</a:t>
            </a:r>
            <a:r>
              <a:rPr sz="1200" spc="3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rule,</a:t>
            </a:r>
            <a:r>
              <a:rPr sz="1200" spc="30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one</a:t>
            </a:r>
            <a:r>
              <a:rPr sz="1200" spc="3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could</a:t>
            </a:r>
            <a:r>
              <a:rPr sz="1200" spc="30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perform</a:t>
            </a:r>
            <a:r>
              <a:rPr sz="1200" spc="30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operations</a:t>
            </a:r>
            <a:r>
              <a:rPr sz="1200" spc="3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like</a:t>
            </a:r>
            <a:endParaRPr sz="1200">
              <a:latin typeface="Tahoma"/>
              <a:cs typeface="Tahoma"/>
            </a:endParaRPr>
          </a:p>
          <a:p>
            <a:pPr marL="240665" marR="108585">
              <a:lnSpc>
                <a:spcPts val="1440"/>
              </a:lnSpc>
              <a:spcBef>
                <a:spcPts val="15"/>
              </a:spcBef>
            </a:pPr>
            <a:r>
              <a:rPr sz="1200" spc="-5" dirty="0">
                <a:latin typeface="Tahoma"/>
                <a:cs typeface="Tahoma"/>
              </a:rPr>
              <a:t>addition,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subtraction, multiplication and</a:t>
            </a:r>
            <a:r>
              <a:rPr sz="1200" dirty="0">
                <a:latin typeface="Tahoma"/>
                <a:cs typeface="Tahoma"/>
              </a:rPr>
              <a:t> division.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It was</a:t>
            </a:r>
            <a:r>
              <a:rPr sz="1200" dirty="0">
                <a:latin typeface="Tahoma"/>
                <a:cs typeface="Tahoma"/>
              </a:rPr>
              <a:t> used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extensively till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late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1970s.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Figure 1.2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shows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aslide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rule.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7766304"/>
            <a:ext cx="3278504" cy="184708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1600" y="3687445"/>
            <a:ext cx="1969135" cy="227609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168" y="901700"/>
            <a:ext cx="5767070" cy="2232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0355" algn="just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Figure</a:t>
            </a:r>
            <a:r>
              <a:rPr sz="1200" b="1" spc="-45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1.2</a:t>
            </a:r>
            <a:r>
              <a:rPr sz="1200" b="1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Slide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rule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ahoma"/>
              <a:cs typeface="Tahoma"/>
            </a:endParaRPr>
          </a:p>
          <a:p>
            <a:pPr marL="240665" marR="12700" indent="-228600" algn="just">
              <a:lnSpc>
                <a:spcPct val="100000"/>
              </a:lnSpc>
              <a:buSzPct val="80000"/>
              <a:buFont typeface="Symbol"/>
              <a:buChar char=""/>
              <a:tabLst>
                <a:tab pos="241300" algn="l"/>
              </a:tabLst>
            </a:pPr>
            <a:r>
              <a:rPr sz="1250" b="1" i="1" spc="-110" dirty="0">
                <a:latin typeface="Verdana"/>
                <a:cs typeface="Verdana"/>
              </a:rPr>
              <a:t>Pascal’s </a:t>
            </a:r>
            <a:r>
              <a:rPr sz="1250" b="1" i="1" spc="-125" dirty="0">
                <a:latin typeface="Verdana"/>
                <a:cs typeface="Verdana"/>
              </a:rPr>
              <a:t>Adding </a:t>
            </a:r>
            <a:r>
              <a:rPr sz="1250" b="1" i="1" spc="-120" dirty="0">
                <a:latin typeface="Verdana"/>
                <a:cs typeface="Verdana"/>
              </a:rPr>
              <a:t>and </a:t>
            </a:r>
            <a:r>
              <a:rPr sz="1250" b="1" i="1" spc="-110" dirty="0">
                <a:latin typeface="Verdana"/>
                <a:cs typeface="Verdana"/>
              </a:rPr>
              <a:t>Subtraction </a:t>
            </a:r>
            <a:r>
              <a:rPr sz="1250" b="1" i="1" spc="-114" dirty="0">
                <a:latin typeface="Verdana"/>
                <a:cs typeface="Verdana"/>
              </a:rPr>
              <a:t>Machine </a:t>
            </a:r>
            <a:r>
              <a:rPr sz="1200" spc="-5" dirty="0">
                <a:latin typeface="Tahoma"/>
                <a:cs typeface="Tahoma"/>
              </a:rPr>
              <a:t>was developed by Blaise Pascal. It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could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addand </a:t>
            </a:r>
            <a:r>
              <a:rPr sz="1200" spc="-5" dirty="0">
                <a:latin typeface="Tahoma"/>
                <a:cs typeface="Tahoma"/>
              </a:rPr>
              <a:t>subtract.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machine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consisted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wheels,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gears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cylinders.</a:t>
            </a:r>
            <a:endParaRPr sz="1200">
              <a:latin typeface="Tahoma"/>
              <a:cs typeface="Tahoma"/>
            </a:endParaRPr>
          </a:p>
          <a:p>
            <a:pPr marL="240665" marR="5080" indent="-228600" algn="just">
              <a:lnSpc>
                <a:spcPts val="1440"/>
              </a:lnSpc>
              <a:spcBef>
                <a:spcPts val="65"/>
              </a:spcBef>
              <a:buSzPct val="80000"/>
              <a:buFont typeface="Symbol"/>
              <a:buChar char=""/>
              <a:tabLst>
                <a:tab pos="241300" algn="l"/>
              </a:tabLst>
            </a:pPr>
            <a:r>
              <a:rPr sz="1250" b="1" i="1" spc="-110" dirty="0">
                <a:latin typeface="Verdana"/>
                <a:cs typeface="Verdana"/>
              </a:rPr>
              <a:t>Leibniz’s </a:t>
            </a:r>
            <a:r>
              <a:rPr sz="1250" b="1" i="1" spc="-100" dirty="0">
                <a:latin typeface="Verdana"/>
                <a:cs typeface="Verdana"/>
              </a:rPr>
              <a:t>Multiplication </a:t>
            </a:r>
            <a:r>
              <a:rPr sz="1250" b="1" i="1" spc="-130" dirty="0">
                <a:latin typeface="Verdana"/>
                <a:cs typeface="Verdana"/>
              </a:rPr>
              <a:t>and </a:t>
            </a:r>
            <a:r>
              <a:rPr sz="1250" b="1" i="1" spc="-110" dirty="0">
                <a:latin typeface="Verdana"/>
                <a:cs typeface="Verdana"/>
              </a:rPr>
              <a:t>Dividing </a:t>
            </a:r>
            <a:r>
              <a:rPr sz="1250" b="1" i="1" spc="-120" dirty="0">
                <a:latin typeface="Verdana"/>
                <a:cs typeface="Verdana"/>
              </a:rPr>
              <a:t>Machine </a:t>
            </a:r>
            <a:r>
              <a:rPr sz="1200" spc="-5" dirty="0">
                <a:latin typeface="Tahoma"/>
                <a:cs typeface="Tahoma"/>
              </a:rPr>
              <a:t>was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mechanical </a:t>
            </a:r>
            <a:r>
              <a:rPr sz="1200" dirty="0">
                <a:latin typeface="Tahoma"/>
                <a:cs typeface="Tahoma"/>
              </a:rPr>
              <a:t>device </a:t>
            </a:r>
            <a:r>
              <a:rPr sz="1200" spc="-5" dirty="0">
                <a:latin typeface="Tahoma"/>
                <a:cs typeface="Tahoma"/>
              </a:rPr>
              <a:t>that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could</a:t>
            </a:r>
            <a:r>
              <a:rPr sz="1200" spc="2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both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multiply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divide.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German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philosopher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mathematician</a:t>
            </a:r>
            <a:endParaRPr sz="1200">
              <a:latin typeface="Tahoma"/>
              <a:cs typeface="Tahoma"/>
            </a:endParaRPr>
          </a:p>
          <a:p>
            <a:pPr marL="240665" algn="just">
              <a:lnSpc>
                <a:spcPts val="1380"/>
              </a:lnSpc>
            </a:pPr>
            <a:r>
              <a:rPr sz="1200" spc="-5" dirty="0">
                <a:latin typeface="Tahoma"/>
                <a:cs typeface="Tahoma"/>
              </a:rPr>
              <a:t>Gottfried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Leibniz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built</a:t>
            </a:r>
            <a:r>
              <a:rPr sz="1200" dirty="0">
                <a:latin typeface="Tahoma"/>
                <a:cs typeface="Tahoma"/>
              </a:rPr>
              <a:t> it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around </a:t>
            </a:r>
            <a:r>
              <a:rPr sz="1200" dirty="0">
                <a:latin typeface="Tahoma"/>
                <a:cs typeface="Tahoma"/>
              </a:rPr>
              <a:t>1673.</a:t>
            </a:r>
            <a:endParaRPr sz="1200">
              <a:latin typeface="Tahoma"/>
              <a:cs typeface="Tahoma"/>
            </a:endParaRPr>
          </a:p>
          <a:p>
            <a:pPr marL="240665" marR="44450" indent="-228600" algn="just">
              <a:lnSpc>
                <a:spcPts val="1450"/>
              </a:lnSpc>
              <a:spcBef>
                <a:spcPts val="65"/>
              </a:spcBef>
              <a:buSzPct val="80000"/>
              <a:buFont typeface="Symbol"/>
              <a:buChar char=""/>
              <a:tabLst>
                <a:tab pos="241300" algn="l"/>
              </a:tabLst>
            </a:pPr>
            <a:r>
              <a:rPr sz="1250" b="1" i="1" spc="-125" dirty="0">
                <a:latin typeface="Verdana"/>
                <a:cs typeface="Verdana"/>
              </a:rPr>
              <a:t>Punch </a:t>
            </a:r>
            <a:r>
              <a:rPr sz="1250" b="1" i="1" spc="-114" dirty="0">
                <a:latin typeface="Verdana"/>
                <a:cs typeface="Verdana"/>
              </a:rPr>
              <a:t>Card </a:t>
            </a:r>
            <a:r>
              <a:rPr sz="1250" b="1" i="1" spc="-130" dirty="0">
                <a:latin typeface="Verdana"/>
                <a:cs typeface="Verdana"/>
              </a:rPr>
              <a:t>System </a:t>
            </a:r>
            <a:r>
              <a:rPr sz="1200" spc="-5" dirty="0">
                <a:latin typeface="Tahoma"/>
                <a:cs typeface="Tahoma"/>
              </a:rPr>
              <a:t>was developed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5" dirty="0">
                <a:latin typeface="Tahoma"/>
                <a:cs typeface="Tahoma"/>
              </a:rPr>
              <a:t>Jacquard to control the power loom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1801. </a:t>
            </a:r>
            <a:r>
              <a:rPr sz="1200" dirty="0">
                <a:latin typeface="Tahoma"/>
                <a:cs typeface="Tahoma"/>
              </a:rPr>
              <a:t>He </a:t>
            </a:r>
            <a:r>
              <a:rPr sz="1200" spc="-5" dirty="0">
                <a:latin typeface="Tahoma"/>
                <a:cs typeface="Tahoma"/>
              </a:rPr>
              <a:t>invented the </a:t>
            </a:r>
            <a:r>
              <a:rPr sz="1200" dirty="0">
                <a:latin typeface="Tahoma"/>
                <a:cs typeface="Tahoma"/>
              </a:rPr>
              <a:t>punched </a:t>
            </a:r>
            <a:r>
              <a:rPr sz="1200" spc="-5" dirty="0">
                <a:latin typeface="Tahoma"/>
                <a:cs typeface="Tahoma"/>
              </a:rPr>
              <a:t>card reader </a:t>
            </a:r>
            <a:r>
              <a:rPr sz="1200" dirty="0">
                <a:latin typeface="Tahoma"/>
                <a:cs typeface="Tahoma"/>
              </a:rPr>
              <a:t>that </a:t>
            </a:r>
            <a:r>
              <a:rPr sz="1200" spc="-5" dirty="0">
                <a:latin typeface="Tahoma"/>
                <a:cs typeface="Tahoma"/>
              </a:rPr>
              <a:t>could recognize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presence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hole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punched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card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binary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one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and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absence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hole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binary</a:t>
            </a:r>
            <a:endParaRPr sz="1200">
              <a:latin typeface="Tahoma"/>
              <a:cs typeface="Tahoma"/>
            </a:endParaRPr>
          </a:p>
          <a:p>
            <a:pPr marL="240665" marR="44450" algn="just">
              <a:lnSpc>
                <a:spcPts val="144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zero. The </a:t>
            </a:r>
            <a:r>
              <a:rPr sz="1200" dirty="0">
                <a:latin typeface="Tahoma"/>
                <a:cs typeface="Tahoma"/>
              </a:rPr>
              <a:t>Os </a:t>
            </a:r>
            <a:r>
              <a:rPr sz="1200" spc="-5" dirty="0">
                <a:latin typeface="Tahoma"/>
                <a:cs typeface="Tahoma"/>
              </a:rPr>
              <a:t>and 1s are the basis of 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modern digital computer.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 punched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card</a:t>
            </a:r>
            <a:r>
              <a:rPr sz="1200" dirty="0">
                <a:latin typeface="Tahoma"/>
                <a:cs typeface="Tahoma"/>
              </a:rPr>
              <a:t> is </a:t>
            </a:r>
            <a:r>
              <a:rPr sz="1200" spc="-5" dirty="0">
                <a:latin typeface="Tahoma"/>
                <a:cs typeface="Tahoma"/>
              </a:rPr>
              <a:t>shown</a:t>
            </a:r>
            <a:r>
              <a:rPr sz="1200" dirty="0">
                <a:latin typeface="Tahoma"/>
                <a:cs typeface="Tahoma"/>
              </a:rPr>
              <a:t> in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Figure</a:t>
            </a:r>
            <a:r>
              <a:rPr sz="1200" u="sng" spc="-80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 </a:t>
            </a:r>
            <a:r>
              <a:rPr sz="1200" u="sng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1.3</a:t>
            </a:r>
            <a:r>
              <a:rPr sz="1200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979034"/>
            <a:ext cx="5967095" cy="2421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Figure</a:t>
            </a:r>
            <a:r>
              <a:rPr sz="1200" b="1" spc="-4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1.3</a:t>
            </a:r>
            <a:r>
              <a:rPr sz="1200" b="1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Punched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card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ahoma"/>
              <a:cs typeface="Tahoma"/>
            </a:endParaRPr>
          </a:p>
          <a:p>
            <a:pPr marL="410209" marR="102235" indent="-228600" algn="just">
              <a:lnSpc>
                <a:spcPct val="100200"/>
              </a:lnSpc>
              <a:buSzPct val="80000"/>
              <a:buFont typeface="Symbol"/>
              <a:buChar char=""/>
              <a:tabLst>
                <a:tab pos="410845" algn="l"/>
              </a:tabLst>
            </a:pPr>
            <a:r>
              <a:rPr sz="1250" b="1" i="1" spc="-120" dirty="0">
                <a:latin typeface="Verdana"/>
                <a:cs typeface="Verdana"/>
              </a:rPr>
              <a:t>Babbage’s</a:t>
            </a:r>
            <a:r>
              <a:rPr sz="1250" b="1" i="1" spc="-114" dirty="0">
                <a:latin typeface="Verdana"/>
                <a:cs typeface="Verdana"/>
              </a:rPr>
              <a:t> </a:t>
            </a:r>
            <a:r>
              <a:rPr sz="1250" b="1" i="1" spc="-105" dirty="0">
                <a:latin typeface="Verdana"/>
                <a:cs typeface="Verdana"/>
              </a:rPr>
              <a:t>Analytical</a:t>
            </a:r>
            <a:r>
              <a:rPr sz="1250" b="1" i="1" spc="-100" dirty="0">
                <a:latin typeface="Verdana"/>
                <a:cs typeface="Verdana"/>
              </a:rPr>
              <a:t> </a:t>
            </a:r>
            <a:r>
              <a:rPr sz="1250" b="1" i="1" spc="-114" dirty="0">
                <a:latin typeface="Verdana"/>
                <a:cs typeface="Verdana"/>
              </a:rPr>
              <a:t>Engine</a:t>
            </a:r>
            <a:r>
              <a:rPr sz="1250" b="1" i="1" spc="-110" dirty="0">
                <a:latin typeface="Verdana"/>
                <a:cs typeface="Verdana"/>
              </a:rPr>
              <a:t> </a:t>
            </a:r>
            <a:r>
              <a:rPr sz="1200" dirty="0">
                <a:latin typeface="Tahoma"/>
                <a:cs typeface="Tahoma"/>
              </a:rPr>
              <a:t>An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English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man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Charles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Babbage</a:t>
            </a:r>
            <a:r>
              <a:rPr sz="1200" dirty="0">
                <a:latin typeface="Tahoma"/>
                <a:cs typeface="Tahoma"/>
              </a:rPr>
              <a:t> built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mechanical machine to </a:t>
            </a:r>
            <a:r>
              <a:rPr sz="1200" dirty="0">
                <a:latin typeface="Tahoma"/>
                <a:cs typeface="Tahoma"/>
              </a:rPr>
              <a:t>do </a:t>
            </a:r>
            <a:r>
              <a:rPr sz="1200" spc="-5" dirty="0">
                <a:latin typeface="Tahoma"/>
                <a:cs typeface="Tahoma"/>
              </a:rPr>
              <a:t>complex mathematical calculations,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year 1823.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machine was </a:t>
            </a:r>
            <a:r>
              <a:rPr sz="1200" spc="-10" dirty="0">
                <a:latin typeface="Tahoma"/>
                <a:cs typeface="Tahoma"/>
              </a:rPr>
              <a:t>called </a:t>
            </a:r>
            <a:r>
              <a:rPr sz="1200" spc="-5" dirty="0">
                <a:latin typeface="Tahoma"/>
                <a:cs typeface="Tahoma"/>
              </a:rPr>
              <a:t>as </a:t>
            </a:r>
            <a:r>
              <a:rPr sz="1200" spc="-10" dirty="0">
                <a:latin typeface="Tahoma"/>
                <a:cs typeface="Tahoma"/>
              </a:rPr>
              <a:t>difference engine. </a:t>
            </a:r>
            <a:r>
              <a:rPr sz="1200" spc="-5" dirty="0">
                <a:latin typeface="Tahoma"/>
                <a:cs typeface="Tahoma"/>
              </a:rPr>
              <a:t>Later, </a:t>
            </a:r>
            <a:r>
              <a:rPr sz="1200" spc="-10" dirty="0">
                <a:latin typeface="Tahoma"/>
                <a:cs typeface="Tahoma"/>
              </a:rPr>
              <a:t>Charles Babbage and Lady </a:t>
            </a:r>
            <a:r>
              <a:rPr sz="1200" spc="-5" dirty="0">
                <a:latin typeface="Tahoma"/>
                <a:cs typeface="Tahoma"/>
              </a:rPr>
              <a:t> Ada Lovelace developed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general-purpose calculating machine,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analytical </a:t>
            </a:r>
            <a:r>
              <a:rPr sz="1200" dirty="0">
                <a:latin typeface="Tahoma"/>
                <a:cs typeface="Tahoma"/>
              </a:rPr>
              <a:t> engine.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Charles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Babbage</a:t>
            </a:r>
            <a:r>
              <a:rPr sz="1200" dirty="0">
                <a:latin typeface="Tahoma"/>
                <a:cs typeface="Tahoma"/>
              </a:rPr>
              <a:t> is </a:t>
            </a:r>
            <a:r>
              <a:rPr sz="1200" spc="-5" dirty="0">
                <a:latin typeface="Tahoma"/>
                <a:cs typeface="Tahoma"/>
              </a:rPr>
              <a:t>also</a:t>
            </a:r>
            <a:r>
              <a:rPr sz="1200" dirty="0">
                <a:latin typeface="Tahoma"/>
                <a:cs typeface="Tahoma"/>
              </a:rPr>
              <a:t> called</a:t>
            </a:r>
            <a:r>
              <a:rPr sz="1200" spc="-5" dirty="0">
                <a:latin typeface="Tahoma"/>
                <a:cs typeface="Tahoma"/>
              </a:rPr>
              <a:t> the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father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endParaRPr sz="1200">
              <a:latin typeface="Tahoma"/>
              <a:cs typeface="Tahoma"/>
            </a:endParaRPr>
          </a:p>
          <a:p>
            <a:pPr marL="410209" marR="83185" indent="-228600" algn="just">
              <a:lnSpc>
                <a:spcPts val="1460"/>
              </a:lnSpc>
              <a:spcBef>
                <a:spcPts val="45"/>
              </a:spcBef>
              <a:buSzPct val="80000"/>
              <a:buFont typeface="Symbol"/>
              <a:buChar char=""/>
              <a:tabLst>
                <a:tab pos="410845" algn="l"/>
              </a:tabLst>
            </a:pPr>
            <a:r>
              <a:rPr sz="1250" b="1" i="1" spc="-105" dirty="0">
                <a:latin typeface="Verdana"/>
                <a:cs typeface="Verdana"/>
              </a:rPr>
              <a:t>Hollerith’s</a:t>
            </a:r>
            <a:r>
              <a:rPr sz="1250" b="1" i="1" spc="-100" dirty="0">
                <a:latin typeface="Verdana"/>
                <a:cs typeface="Verdana"/>
              </a:rPr>
              <a:t> </a:t>
            </a:r>
            <a:r>
              <a:rPr sz="1250" b="1" i="1" spc="-130" dirty="0">
                <a:latin typeface="Verdana"/>
                <a:cs typeface="Verdana"/>
              </a:rPr>
              <a:t>Punched</a:t>
            </a:r>
            <a:r>
              <a:rPr sz="1250" b="1" i="1" spc="-125" dirty="0">
                <a:latin typeface="Verdana"/>
                <a:cs typeface="Verdana"/>
              </a:rPr>
              <a:t> </a:t>
            </a:r>
            <a:r>
              <a:rPr sz="1250" b="1" i="1" spc="-114" dirty="0">
                <a:latin typeface="Verdana"/>
                <a:cs typeface="Verdana"/>
              </a:rPr>
              <a:t>Card</a:t>
            </a:r>
            <a:r>
              <a:rPr sz="1250" b="1" i="1" spc="-110" dirty="0">
                <a:latin typeface="Verdana"/>
                <a:cs typeface="Verdana"/>
              </a:rPr>
              <a:t> </a:t>
            </a:r>
            <a:r>
              <a:rPr sz="1250" b="1" i="1" spc="-114" dirty="0">
                <a:latin typeface="Verdana"/>
                <a:cs typeface="Verdana"/>
              </a:rPr>
              <a:t>Tabulating</a:t>
            </a:r>
            <a:r>
              <a:rPr sz="1250" b="1" i="1" spc="-110" dirty="0">
                <a:latin typeface="Verdana"/>
                <a:cs typeface="Verdana"/>
              </a:rPr>
              <a:t> </a:t>
            </a:r>
            <a:r>
              <a:rPr sz="1250" b="1" i="1" spc="-114" dirty="0">
                <a:latin typeface="Verdana"/>
                <a:cs typeface="Verdana"/>
              </a:rPr>
              <a:t>Machine</a:t>
            </a:r>
            <a:r>
              <a:rPr sz="1250" b="1" i="1" spc="-110" dirty="0">
                <a:latin typeface="Verdana"/>
                <a:cs typeface="Verdana"/>
              </a:rPr>
              <a:t> </a:t>
            </a:r>
            <a:r>
              <a:rPr sz="1200" spc="-5" dirty="0">
                <a:latin typeface="Tahoma"/>
                <a:cs typeface="Tahoma"/>
              </a:rPr>
              <a:t>was invented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5" dirty="0">
                <a:latin typeface="Tahoma"/>
                <a:cs typeface="Tahoma"/>
              </a:rPr>
              <a:t>Herman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Hollerith. The machine could read the information from </a:t>
            </a:r>
            <a:r>
              <a:rPr sz="1200" dirty="0">
                <a:latin typeface="Tahoma"/>
                <a:cs typeface="Tahoma"/>
              </a:rPr>
              <a:t>a punched </a:t>
            </a:r>
            <a:r>
              <a:rPr sz="1200" spc="-5" dirty="0">
                <a:latin typeface="Tahoma"/>
                <a:cs typeface="Tahoma"/>
              </a:rPr>
              <a:t>card and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 </a:t>
            </a:r>
            <a:r>
              <a:rPr sz="1200" dirty="0">
                <a:latin typeface="Tahoma"/>
                <a:cs typeface="Tahoma"/>
              </a:rPr>
              <a:t>it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electronically.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ahoma"/>
              <a:cs typeface="Tahoma"/>
            </a:endParaRPr>
          </a:p>
          <a:p>
            <a:pPr marL="12700" marR="5080">
              <a:lnSpc>
                <a:spcPts val="1430"/>
              </a:lnSpc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developments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discussed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above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several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others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not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discussed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here,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resulted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15" dirty="0">
                <a:latin typeface="Tahoma"/>
                <a:cs typeface="Tahoma"/>
              </a:rPr>
              <a:t>in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thedevelopment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first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1940s.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9591" y="8122157"/>
            <a:ext cx="6017895" cy="174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THE</a:t>
            </a:r>
            <a:r>
              <a:rPr sz="1200" b="1" spc="-3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COMPUTER</a:t>
            </a:r>
            <a:r>
              <a:rPr sz="1200" b="1" spc="-1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SYSTEM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ahoma"/>
              <a:cs typeface="Tahoma"/>
            </a:endParaRPr>
          </a:p>
          <a:p>
            <a:pPr marL="114935" marR="23495" algn="just">
              <a:lnSpc>
                <a:spcPct val="100800"/>
              </a:lnSpc>
            </a:pP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electronic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device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accepts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input,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processes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9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input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by performing mathematical and logical operations </a:t>
            </a:r>
            <a:r>
              <a:rPr sz="1200" dirty="0">
                <a:latin typeface="Tahoma"/>
                <a:cs typeface="Tahoma"/>
              </a:rPr>
              <a:t>on it,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gives </a:t>
            </a:r>
            <a:r>
              <a:rPr sz="1200" spc="-5" dirty="0">
                <a:latin typeface="Tahoma"/>
                <a:cs typeface="Tahoma"/>
              </a:rPr>
              <a:t>the desired output.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system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consists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four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parts•(1)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Hardware,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(2)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Software,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(3)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Data,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endParaRPr sz="1200">
              <a:latin typeface="Tahoma"/>
              <a:cs typeface="Tahoma"/>
            </a:endParaRPr>
          </a:p>
          <a:p>
            <a:pPr marL="114935" algn="just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latin typeface="Tahoma"/>
                <a:cs typeface="Tahoma"/>
              </a:rPr>
              <a:t>(4)</a:t>
            </a:r>
            <a:r>
              <a:rPr sz="1200" spc="-5" dirty="0">
                <a:latin typeface="Tahoma"/>
                <a:cs typeface="Tahoma"/>
              </a:rPr>
              <a:t> Users.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Theparts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system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dirty="0">
                <a:latin typeface="Tahoma"/>
                <a:cs typeface="Tahoma"/>
              </a:rPr>
              <a:t> shown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Figure</a:t>
            </a:r>
            <a:r>
              <a:rPr sz="1200" u="sng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 1.4</a:t>
            </a:r>
            <a:r>
              <a:rPr sz="1200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ahoma"/>
              <a:cs typeface="Tahoma"/>
            </a:endParaRPr>
          </a:p>
          <a:p>
            <a:pPr marL="114935" marR="5080" algn="just">
              <a:lnSpc>
                <a:spcPts val="1440"/>
              </a:lnSpc>
            </a:pPr>
            <a:r>
              <a:rPr sz="1250" b="1" i="1" spc="-125" dirty="0">
                <a:latin typeface="Verdana"/>
                <a:cs typeface="Verdana"/>
              </a:rPr>
              <a:t>Hardware </a:t>
            </a:r>
            <a:r>
              <a:rPr sz="1200" spc="-5" dirty="0">
                <a:latin typeface="Tahoma"/>
                <a:cs typeface="Tahoma"/>
              </a:rPr>
              <a:t>consists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mechanical parts that make </a:t>
            </a:r>
            <a:r>
              <a:rPr sz="1200" dirty="0">
                <a:latin typeface="Tahoma"/>
                <a:cs typeface="Tahoma"/>
              </a:rPr>
              <a:t>up </a:t>
            </a:r>
            <a:r>
              <a:rPr sz="1200" spc="-5" dirty="0">
                <a:latin typeface="Tahoma"/>
                <a:cs typeface="Tahoma"/>
              </a:rPr>
              <a:t>the computer as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machine.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hardware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consists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physical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devices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1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devices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required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3308984"/>
            <a:ext cx="2855595" cy="13658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00176"/>
            <a:ext cx="5918200" cy="575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499"/>
              </a:lnSpc>
              <a:spcBef>
                <a:spcPts val="90"/>
              </a:spcBef>
            </a:pPr>
            <a:r>
              <a:rPr sz="1200" spc="-5" dirty="0">
                <a:latin typeface="Tahoma"/>
                <a:cs typeface="Tahoma"/>
              </a:rPr>
              <a:t>for </a:t>
            </a:r>
            <a:r>
              <a:rPr sz="1200" dirty="0">
                <a:latin typeface="Tahoma"/>
                <a:cs typeface="Tahoma"/>
              </a:rPr>
              <a:t>input, </a:t>
            </a:r>
            <a:r>
              <a:rPr sz="1200" spc="-5" dirty="0">
                <a:latin typeface="Tahoma"/>
                <a:cs typeface="Tahoma"/>
              </a:rPr>
              <a:t>output, </a:t>
            </a:r>
            <a:r>
              <a:rPr sz="1200" spc="-10" dirty="0">
                <a:latin typeface="Tahoma"/>
                <a:cs typeface="Tahoma"/>
              </a:rPr>
              <a:t>storage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and processing </a:t>
            </a:r>
            <a:r>
              <a:rPr sz="1200" spc="-5" dirty="0">
                <a:latin typeface="Tahoma"/>
                <a:cs typeface="Tahoma"/>
              </a:rPr>
              <a:t>of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spc="35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data. Keyboard, </a:t>
            </a:r>
            <a:r>
              <a:rPr sz="1200" spc="-5" dirty="0">
                <a:latin typeface="Tahoma"/>
                <a:cs typeface="Tahoma"/>
              </a:rPr>
              <a:t>monitor, hard </a:t>
            </a:r>
            <a:r>
              <a:rPr sz="1200" spc="-15" dirty="0">
                <a:latin typeface="Tahoma"/>
                <a:cs typeface="Tahoma"/>
              </a:rPr>
              <a:t>disk 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drive, floppy </a:t>
            </a:r>
            <a:r>
              <a:rPr sz="1200" dirty="0">
                <a:latin typeface="Tahoma"/>
                <a:cs typeface="Tahoma"/>
              </a:rPr>
              <a:t>disk </a:t>
            </a:r>
            <a:r>
              <a:rPr sz="1200" spc="-5" dirty="0">
                <a:latin typeface="Tahoma"/>
                <a:cs typeface="Tahoma"/>
              </a:rPr>
              <a:t>drive, printer, processor </a:t>
            </a:r>
            <a:r>
              <a:rPr sz="1200" dirty="0">
                <a:latin typeface="Tahoma"/>
                <a:cs typeface="Tahoma"/>
              </a:rPr>
              <a:t>and </a:t>
            </a:r>
            <a:r>
              <a:rPr sz="1200" spc="-5" dirty="0">
                <a:latin typeface="Tahoma"/>
                <a:cs typeface="Tahoma"/>
              </a:rPr>
              <a:t>motherboard are </a:t>
            </a:r>
            <a:r>
              <a:rPr sz="1200" dirty="0">
                <a:latin typeface="Tahoma"/>
                <a:cs typeface="Tahoma"/>
              </a:rPr>
              <a:t>some </a:t>
            </a:r>
            <a:r>
              <a:rPr sz="1200" spc="-5" dirty="0">
                <a:latin typeface="Tahoma"/>
                <a:cs typeface="Tahoma"/>
              </a:rPr>
              <a:t>of the </a:t>
            </a:r>
            <a:r>
              <a:rPr sz="1200" spc="-10" dirty="0">
                <a:latin typeface="Tahoma"/>
                <a:cs typeface="Tahoma"/>
              </a:rPr>
              <a:t>hardware 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devices.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9591" y="5370957"/>
            <a:ext cx="6070600" cy="389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Figure</a:t>
            </a:r>
            <a:r>
              <a:rPr sz="1200" b="1" spc="-2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1.4</a:t>
            </a:r>
            <a:r>
              <a:rPr sz="1200" b="1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Parts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system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ahoma"/>
              <a:cs typeface="Tahoma"/>
            </a:endParaRPr>
          </a:p>
          <a:p>
            <a:pPr marL="114935" marR="74930" algn="just">
              <a:lnSpc>
                <a:spcPct val="99900"/>
              </a:lnSpc>
            </a:pPr>
            <a:r>
              <a:rPr sz="1250" b="1" i="1" spc="-114" dirty="0">
                <a:latin typeface="Verdana"/>
                <a:cs typeface="Verdana"/>
              </a:rPr>
              <a:t>Software</a:t>
            </a:r>
            <a:r>
              <a:rPr sz="1250" b="1" i="1" spc="-110" dirty="0">
                <a:latin typeface="Verdana"/>
                <a:cs typeface="Verdana"/>
              </a:rPr>
              <a:t> </a:t>
            </a:r>
            <a:r>
              <a:rPr sz="1200" dirty="0">
                <a:latin typeface="Tahoma"/>
                <a:cs typeface="Tahoma"/>
              </a:rPr>
              <a:t>is a set of </a:t>
            </a:r>
            <a:r>
              <a:rPr sz="1200" spc="-5" dirty="0">
                <a:latin typeface="Tahoma"/>
                <a:cs typeface="Tahoma"/>
              </a:rPr>
              <a:t>instructions that tells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 </a:t>
            </a:r>
            <a:r>
              <a:rPr sz="1200" dirty="0">
                <a:latin typeface="Tahoma"/>
                <a:cs typeface="Tahoma"/>
              </a:rPr>
              <a:t>about </a:t>
            </a:r>
            <a:r>
              <a:rPr sz="1200" spc="-5" dirty="0">
                <a:latin typeface="Tahoma"/>
                <a:cs typeface="Tahoma"/>
              </a:rPr>
              <a:t>the tasks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performed and </a:t>
            </a:r>
            <a:r>
              <a:rPr sz="1200" dirty="0">
                <a:latin typeface="Tahoma"/>
                <a:cs typeface="Tahoma"/>
              </a:rPr>
              <a:t>how these </a:t>
            </a:r>
            <a:r>
              <a:rPr sz="1200" spc="-5" dirty="0">
                <a:latin typeface="Tahoma"/>
                <a:cs typeface="Tahoma"/>
              </a:rPr>
              <a:t>tasks are to </a:t>
            </a:r>
            <a:r>
              <a:rPr sz="1200" dirty="0">
                <a:latin typeface="Tahoma"/>
                <a:cs typeface="Tahoma"/>
              </a:rPr>
              <a:t>be </a:t>
            </a:r>
            <a:r>
              <a:rPr sz="1200" spc="-5" dirty="0">
                <a:latin typeface="Tahoma"/>
                <a:cs typeface="Tahoma"/>
              </a:rPr>
              <a:t>performed. </a:t>
            </a:r>
            <a:r>
              <a:rPr sz="1250" spc="-35" dirty="0">
                <a:latin typeface="Tahoma"/>
                <a:cs typeface="Tahoma"/>
              </a:rPr>
              <a:t>Program </a:t>
            </a:r>
            <a:r>
              <a:rPr sz="1200" dirty="0">
                <a:latin typeface="Tahoma"/>
                <a:cs typeface="Tahoma"/>
              </a:rPr>
              <a:t>is a set of </a:t>
            </a:r>
            <a:r>
              <a:rPr sz="1200" spc="-5" dirty="0">
                <a:latin typeface="Tahoma"/>
                <a:cs typeface="Tahoma"/>
              </a:rPr>
              <a:t>instructions,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written </a:t>
            </a:r>
            <a:r>
              <a:rPr sz="1200" dirty="0">
                <a:latin typeface="Tahoma"/>
                <a:cs typeface="Tahoma"/>
              </a:rPr>
              <a:t>in a </a:t>
            </a:r>
            <a:r>
              <a:rPr sz="1200" spc="-5" dirty="0">
                <a:latin typeface="Tahoma"/>
                <a:cs typeface="Tahoma"/>
              </a:rPr>
              <a:t>language understood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5" dirty="0">
                <a:latin typeface="Tahoma"/>
                <a:cs typeface="Tahoma"/>
              </a:rPr>
              <a:t>the computer, </a:t>
            </a:r>
            <a:r>
              <a:rPr sz="1200" dirty="0">
                <a:latin typeface="Tahoma"/>
                <a:cs typeface="Tahoma"/>
              </a:rPr>
              <a:t>to perform a specific </a:t>
            </a:r>
            <a:r>
              <a:rPr sz="1200" spc="-5" dirty="0">
                <a:latin typeface="Tahoma"/>
                <a:cs typeface="Tahoma"/>
              </a:rPr>
              <a:t>task. </a:t>
            </a:r>
            <a:r>
              <a:rPr sz="1200" dirty="0">
                <a:latin typeface="Tahoma"/>
                <a:cs typeface="Tahoma"/>
              </a:rPr>
              <a:t>A set of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programs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documents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collectively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called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software.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hardware</a:t>
            </a:r>
            <a:r>
              <a:rPr sz="1200" dirty="0">
                <a:latin typeface="Tahoma"/>
                <a:cs typeface="Tahoma"/>
              </a:rPr>
              <a:t> of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 system cannot </a:t>
            </a:r>
            <a:r>
              <a:rPr sz="1200" dirty="0">
                <a:latin typeface="Tahoma"/>
                <a:cs typeface="Tahoma"/>
              </a:rPr>
              <a:t>perform </a:t>
            </a:r>
            <a:r>
              <a:rPr sz="1200" spc="-5" dirty="0">
                <a:latin typeface="Tahoma"/>
                <a:cs typeface="Tahoma"/>
              </a:rPr>
              <a:t>any task </a:t>
            </a:r>
            <a:r>
              <a:rPr sz="1200" dirty="0">
                <a:latin typeface="Tahoma"/>
                <a:cs typeface="Tahoma"/>
              </a:rPr>
              <a:t>on its </a:t>
            </a:r>
            <a:r>
              <a:rPr sz="1200" spc="-5" dirty="0">
                <a:latin typeface="Tahoma"/>
                <a:cs typeface="Tahoma"/>
              </a:rPr>
              <a:t>own. The hardware </a:t>
            </a:r>
            <a:r>
              <a:rPr sz="1200" dirty="0">
                <a:latin typeface="Tahoma"/>
                <a:cs typeface="Tahoma"/>
              </a:rPr>
              <a:t>needs </a:t>
            </a:r>
            <a:r>
              <a:rPr sz="1200" spc="-5" dirty="0">
                <a:latin typeface="Tahoma"/>
                <a:cs typeface="Tahoma"/>
              </a:rPr>
              <a:t>to </a:t>
            </a:r>
            <a:r>
              <a:rPr sz="1200" dirty="0">
                <a:latin typeface="Tahoma"/>
                <a:cs typeface="Tahoma"/>
              </a:rPr>
              <a:t>be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instructed about the task to </a:t>
            </a:r>
            <a:r>
              <a:rPr sz="1200" dirty="0">
                <a:latin typeface="Tahoma"/>
                <a:cs typeface="Tahoma"/>
              </a:rPr>
              <a:t>be </a:t>
            </a:r>
            <a:r>
              <a:rPr sz="1200" spc="-5" dirty="0">
                <a:latin typeface="Tahoma"/>
                <a:cs typeface="Tahoma"/>
              </a:rPr>
              <a:t>performed. Software instructs the computer about 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task to </a:t>
            </a:r>
            <a:r>
              <a:rPr sz="1200" dirty="0">
                <a:latin typeface="Tahoma"/>
                <a:cs typeface="Tahoma"/>
              </a:rPr>
              <a:t>be </a:t>
            </a:r>
            <a:r>
              <a:rPr sz="1200" spc="-5" dirty="0">
                <a:latin typeface="Tahoma"/>
                <a:cs typeface="Tahoma"/>
              </a:rPr>
              <a:t>performed. The hardware carries </a:t>
            </a:r>
            <a:r>
              <a:rPr sz="1200" dirty="0">
                <a:latin typeface="Tahoma"/>
                <a:cs typeface="Tahoma"/>
              </a:rPr>
              <a:t>out </a:t>
            </a:r>
            <a:r>
              <a:rPr sz="1200" spc="-5" dirty="0">
                <a:latin typeface="Tahoma"/>
                <a:cs typeface="Tahoma"/>
              </a:rPr>
              <a:t>these tasks. Different software can be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loaded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on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same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hardware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perform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different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kinds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tasks.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ahoma"/>
              <a:cs typeface="Tahoma"/>
            </a:endParaRPr>
          </a:p>
          <a:p>
            <a:pPr marL="114935" marR="79375" algn="just">
              <a:lnSpc>
                <a:spcPct val="99300"/>
              </a:lnSpc>
            </a:pPr>
            <a:r>
              <a:rPr sz="1250" b="1" i="1" spc="-110" dirty="0">
                <a:latin typeface="Verdana"/>
                <a:cs typeface="Verdana"/>
              </a:rPr>
              <a:t>Data </a:t>
            </a:r>
            <a:r>
              <a:rPr sz="1200" spc="-5" dirty="0">
                <a:latin typeface="Tahoma"/>
                <a:cs typeface="Tahoma"/>
              </a:rPr>
              <a:t>are isolated values </a:t>
            </a:r>
            <a:r>
              <a:rPr sz="1200" dirty="0">
                <a:latin typeface="Tahoma"/>
                <a:cs typeface="Tahoma"/>
              </a:rPr>
              <a:t>or </a:t>
            </a:r>
            <a:r>
              <a:rPr sz="1200" spc="-5" dirty="0">
                <a:latin typeface="Tahoma"/>
                <a:cs typeface="Tahoma"/>
              </a:rPr>
              <a:t>raw facts, which by themselves have </a:t>
            </a:r>
            <a:r>
              <a:rPr sz="1200" dirty="0">
                <a:latin typeface="Tahoma"/>
                <a:cs typeface="Tahoma"/>
              </a:rPr>
              <a:t>no much </a:t>
            </a:r>
            <a:r>
              <a:rPr sz="1200" spc="-5" dirty="0">
                <a:latin typeface="Tahoma"/>
                <a:cs typeface="Tahoma"/>
              </a:rPr>
              <a:t>significance.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 example, the data </a:t>
            </a:r>
            <a:r>
              <a:rPr sz="1200" dirty="0">
                <a:latin typeface="Tahoma"/>
                <a:cs typeface="Tahoma"/>
              </a:rPr>
              <a:t>like </a:t>
            </a:r>
            <a:r>
              <a:rPr sz="1200" spc="-5" dirty="0">
                <a:latin typeface="Tahoma"/>
                <a:cs typeface="Tahoma"/>
              </a:rPr>
              <a:t>29, </a:t>
            </a:r>
            <a:r>
              <a:rPr sz="1250" spc="-25" dirty="0">
                <a:latin typeface="Tahoma"/>
                <a:cs typeface="Tahoma"/>
              </a:rPr>
              <a:t>January</a:t>
            </a:r>
            <a:r>
              <a:rPr sz="1200" spc="-25" dirty="0">
                <a:latin typeface="Tahoma"/>
                <a:cs typeface="Tahoma"/>
              </a:rPr>
              <a:t>,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50" spc="-30" dirty="0">
                <a:latin typeface="Tahoma"/>
                <a:cs typeface="Tahoma"/>
              </a:rPr>
              <a:t>1994 </a:t>
            </a:r>
            <a:r>
              <a:rPr sz="1200" dirty="0">
                <a:latin typeface="Tahoma"/>
                <a:cs typeface="Tahoma"/>
              </a:rPr>
              <a:t>just </a:t>
            </a:r>
            <a:r>
              <a:rPr sz="1200" spc="-5" dirty="0">
                <a:latin typeface="Tahoma"/>
                <a:cs typeface="Tahoma"/>
              </a:rPr>
              <a:t>represent values. The data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provided as </a:t>
            </a:r>
            <a:r>
              <a:rPr sz="1200" dirty="0">
                <a:latin typeface="Tahoma"/>
                <a:cs typeface="Tahoma"/>
              </a:rPr>
              <a:t>input </a:t>
            </a:r>
            <a:r>
              <a:rPr sz="1200" spc="-5" dirty="0">
                <a:latin typeface="Tahoma"/>
                <a:cs typeface="Tahoma"/>
              </a:rPr>
              <a:t>to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computer, which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processed to generate </a:t>
            </a:r>
            <a:r>
              <a:rPr sz="1200" dirty="0">
                <a:latin typeface="Tahoma"/>
                <a:cs typeface="Tahoma"/>
              </a:rPr>
              <a:t>some </a:t>
            </a:r>
            <a:r>
              <a:rPr sz="1200" spc="-5" dirty="0">
                <a:latin typeface="Tahoma"/>
                <a:cs typeface="Tahoma"/>
              </a:rPr>
              <a:t>meaningful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information. </a:t>
            </a:r>
            <a:r>
              <a:rPr sz="1200" dirty="0">
                <a:latin typeface="Tahoma"/>
                <a:cs typeface="Tahoma"/>
              </a:rPr>
              <a:t>For </a:t>
            </a:r>
            <a:r>
              <a:rPr sz="1200" spc="-5" dirty="0">
                <a:latin typeface="Tahoma"/>
                <a:cs typeface="Tahoma"/>
              </a:rPr>
              <a:t>example, </a:t>
            </a:r>
            <a:r>
              <a:rPr sz="1200" dirty="0">
                <a:latin typeface="Tahoma"/>
                <a:cs typeface="Tahoma"/>
              </a:rPr>
              <a:t>29, </a:t>
            </a:r>
            <a:r>
              <a:rPr sz="1200" spc="-5" dirty="0">
                <a:latin typeface="Tahoma"/>
                <a:cs typeface="Tahoma"/>
              </a:rPr>
              <a:t>January and </a:t>
            </a:r>
            <a:r>
              <a:rPr sz="1200" dirty="0">
                <a:latin typeface="Tahoma"/>
                <a:cs typeface="Tahoma"/>
              </a:rPr>
              <a:t>1994 </a:t>
            </a:r>
            <a:r>
              <a:rPr sz="1200" spc="-5" dirty="0">
                <a:latin typeface="Tahoma"/>
                <a:cs typeface="Tahoma"/>
              </a:rPr>
              <a:t>are processed by the computer to </a:t>
            </a:r>
            <a:r>
              <a:rPr sz="1200" dirty="0">
                <a:latin typeface="Tahoma"/>
                <a:cs typeface="Tahoma"/>
              </a:rPr>
              <a:t>give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date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 birth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 person.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ahoma"/>
              <a:cs typeface="Tahoma"/>
            </a:endParaRPr>
          </a:p>
          <a:p>
            <a:pPr marL="114935" marR="5080" algn="just">
              <a:lnSpc>
                <a:spcPct val="98700"/>
              </a:lnSpc>
              <a:spcBef>
                <a:spcPts val="5"/>
              </a:spcBef>
            </a:pPr>
            <a:r>
              <a:rPr sz="1250" b="1" i="1" spc="-120" dirty="0">
                <a:latin typeface="Verdana"/>
                <a:cs typeface="Verdana"/>
              </a:rPr>
              <a:t>Users</a:t>
            </a:r>
            <a:r>
              <a:rPr sz="1250" b="1" i="1" spc="70" dirty="0">
                <a:latin typeface="Verdana"/>
                <a:cs typeface="Verdan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people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who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write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programs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or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interact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with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They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 also known as </a:t>
            </a:r>
            <a:r>
              <a:rPr sz="1250" spc="-30" dirty="0">
                <a:latin typeface="Tahoma"/>
                <a:cs typeface="Tahoma"/>
              </a:rPr>
              <a:t>skinware, </a:t>
            </a:r>
            <a:r>
              <a:rPr sz="1250" spc="-25" dirty="0">
                <a:latin typeface="Tahoma"/>
                <a:cs typeface="Tahoma"/>
              </a:rPr>
              <a:t>liveware, </a:t>
            </a:r>
            <a:r>
              <a:rPr sz="1250" spc="-35" dirty="0">
                <a:latin typeface="Tahoma"/>
                <a:cs typeface="Tahoma"/>
              </a:rPr>
              <a:t>humanware </a:t>
            </a:r>
            <a:r>
              <a:rPr sz="1250" spc="-30" dirty="0">
                <a:latin typeface="Tahoma"/>
                <a:cs typeface="Tahoma"/>
              </a:rPr>
              <a:t>or </a:t>
            </a:r>
            <a:r>
              <a:rPr sz="1250" spc="-25" dirty="0">
                <a:latin typeface="Tahoma"/>
                <a:cs typeface="Tahoma"/>
              </a:rPr>
              <a:t>peopleware</a:t>
            </a:r>
            <a:r>
              <a:rPr sz="1200" spc="-25" dirty="0">
                <a:latin typeface="Tahoma"/>
                <a:cs typeface="Tahoma"/>
              </a:rPr>
              <a:t>. </a:t>
            </a:r>
            <a:r>
              <a:rPr sz="1200" spc="-5" dirty="0">
                <a:latin typeface="Tahoma"/>
                <a:cs typeface="Tahoma"/>
              </a:rPr>
              <a:t>Programmers, </a:t>
            </a:r>
            <a:r>
              <a:rPr sz="1200" dirty="0">
                <a:latin typeface="Tahoma"/>
                <a:cs typeface="Tahoma"/>
              </a:rPr>
              <a:t>data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entry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operators, </a:t>
            </a:r>
            <a:r>
              <a:rPr sz="1200" dirty="0">
                <a:latin typeface="Tahoma"/>
                <a:cs typeface="Tahoma"/>
              </a:rPr>
              <a:t>system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analyst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dirty="0">
                <a:latin typeface="Tahoma"/>
                <a:cs typeface="Tahoma"/>
              </a:rPr>
              <a:t> computer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hardware</a:t>
            </a:r>
            <a:r>
              <a:rPr sz="1200" dirty="0">
                <a:latin typeface="Tahoma"/>
                <a:cs typeface="Tahoma"/>
              </a:rPr>
              <a:t> engineers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fall</a:t>
            </a:r>
            <a:r>
              <a:rPr sz="1200" dirty="0">
                <a:latin typeface="Tahoma"/>
                <a:cs typeface="Tahoma"/>
              </a:rPr>
              <a:t> into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this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category.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800" y="1834895"/>
            <a:ext cx="5095621" cy="29392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398155"/>
            <a:ext cx="5934710" cy="223329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39065">
              <a:lnSpc>
                <a:spcPct val="100000"/>
              </a:lnSpc>
              <a:spcBef>
                <a:spcPts val="115"/>
              </a:spcBef>
            </a:pPr>
            <a:r>
              <a:rPr sz="1250" b="1" i="1" spc="-150" dirty="0">
                <a:latin typeface="Verdana"/>
                <a:cs typeface="Verdana"/>
              </a:rPr>
              <a:t>B</a:t>
            </a:r>
            <a:r>
              <a:rPr sz="1250" b="1" i="1" spc="-100" dirty="0">
                <a:latin typeface="Verdana"/>
                <a:cs typeface="Verdana"/>
              </a:rPr>
              <a:t>l</a:t>
            </a:r>
            <a:r>
              <a:rPr sz="1250" b="1" i="1" spc="-145" dirty="0">
                <a:latin typeface="Verdana"/>
                <a:cs typeface="Verdana"/>
              </a:rPr>
              <a:t>o</a:t>
            </a:r>
            <a:r>
              <a:rPr sz="1250" b="1" i="1" spc="-130" dirty="0">
                <a:latin typeface="Verdana"/>
                <a:cs typeface="Verdana"/>
              </a:rPr>
              <a:t>c</a:t>
            </a:r>
            <a:r>
              <a:rPr sz="1250" b="1" i="1" spc="-120" dirty="0">
                <a:latin typeface="Verdana"/>
                <a:cs typeface="Verdana"/>
              </a:rPr>
              <a:t>k </a:t>
            </a:r>
            <a:r>
              <a:rPr sz="1250" b="1" i="1" spc="-135" dirty="0">
                <a:latin typeface="Verdana"/>
                <a:cs typeface="Verdana"/>
              </a:rPr>
              <a:t>d</a:t>
            </a:r>
            <a:r>
              <a:rPr sz="1250" b="1" i="1" spc="-100" dirty="0">
                <a:latin typeface="Verdana"/>
                <a:cs typeface="Verdana"/>
              </a:rPr>
              <a:t>i</a:t>
            </a:r>
            <a:r>
              <a:rPr sz="1250" b="1" i="1" spc="-145" dirty="0">
                <a:latin typeface="Verdana"/>
                <a:cs typeface="Verdana"/>
              </a:rPr>
              <a:t>a</a:t>
            </a:r>
            <a:r>
              <a:rPr sz="1250" b="1" i="1" spc="-135" dirty="0">
                <a:latin typeface="Verdana"/>
                <a:cs typeface="Verdana"/>
              </a:rPr>
              <a:t>gra</a:t>
            </a:r>
            <a:r>
              <a:rPr sz="1250" b="1" i="1" spc="-180" dirty="0">
                <a:latin typeface="Verdana"/>
                <a:cs typeface="Verdana"/>
              </a:rPr>
              <a:t>m</a:t>
            </a:r>
            <a:r>
              <a:rPr sz="1250" b="1" i="1" spc="200" dirty="0">
                <a:latin typeface="Verdana"/>
                <a:cs typeface="Verdana"/>
              </a:rPr>
              <a:t> </a:t>
            </a:r>
            <a:r>
              <a:rPr sz="1250" b="1" i="1" spc="-95" dirty="0">
                <a:latin typeface="Verdana"/>
                <a:cs typeface="Verdana"/>
              </a:rPr>
              <a:t>of</a:t>
            </a:r>
            <a:r>
              <a:rPr sz="1250" b="1" i="1" spc="-110" dirty="0">
                <a:latin typeface="Verdana"/>
                <a:cs typeface="Verdana"/>
              </a:rPr>
              <a:t> </a:t>
            </a:r>
            <a:r>
              <a:rPr sz="1250" b="1" i="1" spc="-105" dirty="0">
                <a:latin typeface="Verdana"/>
                <a:cs typeface="Verdana"/>
              </a:rPr>
              <a:t>C</a:t>
            </a:r>
            <a:r>
              <a:rPr sz="1250" b="1" i="1" spc="-110" dirty="0">
                <a:latin typeface="Verdana"/>
                <a:cs typeface="Verdana"/>
              </a:rPr>
              <a:t>o</a:t>
            </a:r>
            <a:r>
              <a:rPr sz="1250" b="1" i="1" spc="-185" dirty="0">
                <a:latin typeface="Verdana"/>
                <a:cs typeface="Verdana"/>
              </a:rPr>
              <a:t>m</a:t>
            </a:r>
            <a:r>
              <a:rPr sz="1250" b="1" i="1" spc="-125" dirty="0">
                <a:latin typeface="Verdana"/>
                <a:cs typeface="Verdana"/>
              </a:rPr>
              <a:t>pu</a:t>
            </a:r>
            <a:r>
              <a:rPr sz="1250" b="1" i="1" spc="-80" dirty="0">
                <a:latin typeface="Verdana"/>
                <a:cs typeface="Verdana"/>
              </a:rPr>
              <a:t>t</a:t>
            </a:r>
            <a:r>
              <a:rPr sz="1250" b="1" i="1" spc="-125" dirty="0">
                <a:latin typeface="Verdana"/>
                <a:cs typeface="Verdana"/>
              </a:rPr>
              <a:t>e</a:t>
            </a:r>
            <a:r>
              <a:rPr sz="1250" b="1" i="1" spc="-105" dirty="0">
                <a:latin typeface="Verdana"/>
                <a:cs typeface="Verdana"/>
              </a:rPr>
              <a:t>r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system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hardware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comprises of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three main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components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—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ahoma"/>
              <a:cs typeface="Tahoma"/>
            </a:endParaRPr>
          </a:p>
          <a:p>
            <a:pPr marL="469265" indent="-228600">
              <a:lnSpc>
                <a:spcPts val="1405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Input/Output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(I/O)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Unit,</a:t>
            </a:r>
            <a:endParaRPr sz="1200">
              <a:latin typeface="Tahoma"/>
              <a:cs typeface="Tahoma"/>
            </a:endParaRPr>
          </a:p>
          <a:p>
            <a:pPr marL="469265" indent="-228600">
              <a:lnSpc>
                <a:spcPts val="137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Central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(CPU), and</a:t>
            </a:r>
            <a:endParaRPr sz="1200">
              <a:latin typeface="Tahoma"/>
              <a:cs typeface="Tahoma"/>
            </a:endParaRPr>
          </a:p>
          <a:p>
            <a:pPr marL="469265" indent="-228600">
              <a:lnSpc>
                <a:spcPts val="1405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sz="1200" dirty="0">
                <a:latin typeface="Tahoma"/>
                <a:cs typeface="Tahoma"/>
              </a:rPr>
              <a:t>Memory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ahoma"/>
              <a:cs typeface="Tahoma"/>
            </a:endParaRPr>
          </a:p>
          <a:p>
            <a:pPr marL="12700" marR="5080" algn="just">
              <a:lnSpc>
                <a:spcPct val="100600"/>
              </a:lnSpc>
            </a:pPr>
            <a:r>
              <a:rPr sz="1200" spc="-5" dirty="0">
                <a:latin typeface="Tahoma"/>
                <a:cs typeface="Tahoma"/>
              </a:rPr>
              <a:t>The I/O </a:t>
            </a:r>
            <a:r>
              <a:rPr sz="1200" dirty="0">
                <a:latin typeface="Tahoma"/>
                <a:cs typeface="Tahoma"/>
              </a:rPr>
              <a:t>unit </a:t>
            </a:r>
            <a:r>
              <a:rPr sz="1200" spc="-5" dirty="0">
                <a:latin typeface="Tahoma"/>
                <a:cs typeface="Tahoma"/>
              </a:rPr>
              <a:t>consists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input unit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output </a:t>
            </a:r>
            <a:r>
              <a:rPr sz="1200" dirty="0">
                <a:latin typeface="Tahoma"/>
                <a:cs typeface="Tahoma"/>
              </a:rPr>
              <a:t>unit. CPU </a:t>
            </a:r>
            <a:r>
              <a:rPr sz="1200" spc="-5" dirty="0">
                <a:latin typeface="Tahoma"/>
                <a:cs typeface="Tahoma"/>
              </a:rPr>
              <a:t>performs calculations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 processing </a:t>
            </a:r>
            <a:r>
              <a:rPr sz="1200" dirty="0">
                <a:latin typeface="Tahoma"/>
                <a:cs typeface="Tahoma"/>
              </a:rPr>
              <a:t>on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input </a:t>
            </a:r>
            <a:r>
              <a:rPr sz="1200" spc="-10" dirty="0">
                <a:latin typeface="Tahoma"/>
                <a:cs typeface="Tahoma"/>
              </a:rPr>
              <a:t>data, </a:t>
            </a:r>
            <a:r>
              <a:rPr sz="1200" spc="-5" dirty="0">
                <a:latin typeface="Tahoma"/>
                <a:cs typeface="Tahoma"/>
              </a:rPr>
              <a:t>to generate the output. The memory </a:t>
            </a:r>
            <a:r>
              <a:rPr sz="1200" dirty="0">
                <a:latin typeface="Tahoma"/>
                <a:cs typeface="Tahoma"/>
              </a:rPr>
              <a:t>unit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used to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 the data, the instructions and the </a:t>
            </a:r>
            <a:r>
              <a:rPr sz="1200" dirty="0">
                <a:latin typeface="Tahoma"/>
                <a:cs typeface="Tahoma"/>
              </a:rPr>
              <a:t>output </a:t>
            </a:r>
            <a:r>
              <a:rPr sz="1200" spc="-5" dirty="0">
                <a:latin typeface="Tahoma"/>
                <a:cs typeface="Tahoma"/>
              </a:rPr>
              <a:t>information. </a:t>
            </a:r>
            <a:r>
              <a:rPr sz="1200" u="sng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Figure 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1.5</a:t>
            </a:r>
            <a:r>
              <a:rPr sz="1200" spc="-5" dirty="0">
                <a:latin typeface="Tahoma"/>
                <a:cs typeface="Tahoma"/>
              </a:rPr>
              <a:t> illustrates 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typical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interaction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amongthe </a:t>
            </a:r>
            <a:r>
              <a:rPr sz="1200" spc="-5" dirty="0">
                <a:latin typeface="Tahoma"/>
                <a:cs typeface="Tahoma"/>
              </a:rPr>
              <a:t>different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components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363080"/>
            <a:ext cx="6719570" cy="34690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Figure</a:t>
            </a:r>
            <a:r>
              <a:rPr sz="1200" b="1" spc="-4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1.5</a:t>
            </a:r>
            <a:r>
              <a:rPr sz="1200" b="1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5" dirty="0">
                <a:latin typeface="Tahoma"/>
                <a:cs typeface="Tahoma"/>
              </a:rPr>
              <a:t> block digram</a:t>
            </a:r>
            <a:endParaRPr sz="1200">
              <a:latin typeface="Tahoma"/>
              <a:cs typeface="Tahoma"/>
            </a:endParaRPr>
          </a:p>
          <a:p>
            <a:pPr marL="12700" marR="5080" algn="just">
              <a:lnSpc>
                <a:spcPct val="100499"/>
              </a:lnSpc>
              <a:spcBef>
                <a:spcPts val="1055"/>
              </a:spcBef>
            </a:pPr>
            <a:r>
              <a:rPr sz="1250" b="1" i="1" spc="-120" dirty="0">
                <a:latin typeface="Verdana"/>
                <a:cs typeface="Verdana"/>
              </a:rPr>
              <a:t>Input/Output </a:t>
            </a:r>
            <a:r>
              <a:rPr sz="1250" b="1" i="1" spc="-100" dirty="0">
                <a:latin typeface="Verdana"/>
                <a:cs typeface="Verdana"/>
              </a:rPr>
              <a:t>Unit </a:t>
            </a:r>
            <a:r>
              <a:rPr sz="1200" spc="-5" dirty="0">
                <a:latin typeface="Tahoma"/>
                <a:cs typeface="Tahoma"/>
              </a:rPr>
              <a:t>The user interacts with the computer via the </a:t>
            </a:r>
            <a:r>
              <a:rPr sz="1200" spc="-10" dirty="0">
                <a:latin typeface="Tahoma"/>
                <a:cs typeface="Tahoma"/>
              </a:rPr>
              <a:t>I/O </a:t>
            </a:r>
            <a:r>
              <a:rPr sz="1200" dirty="0">
                <a:latin typeface="Tahoma"/>
                <a:cs typeface="Tahoma"/>
              </a:rPr>
              <a:t>unit. </a:t>
            </a:r>
            <a:r>
              <a:rPr sz="1200" spc="-5" dirty="0">
                <a:latin typeface="Tahoma"/>
                <a:cs typeface="Tahoma"/>
              </a:rPr>
              <a:t>The Input </a:t>
            </a:r>
            <a:r>
              <a:rPr sz="1200" dirty="0">
                <a:latin typeface="Tahoma"/>
                <a:cs typeface="Tahoma"/>
              </a:rPr>
              <a:t>unit </a:t>
            </a:r>
            <a:r>
              <a:rPr sz="1200" spc="-10" dirty="0">
                <a:latin typeface="Tahoma"/>
                <a:cs typeface="Tahoma"/>
              </a:rPr>
              <a:t>accepts </a:t>
            </a:r>
            <a:r>
              <a:rPr sz="1200" spc="-5" dirty="0">
                <a:latin typeface="Tahoma"/>
                <a:cs typeface="Tahoma"/>
              </a:rPr>
              <a:t> data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from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user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and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provides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processed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i.e.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information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user.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Input</a:t>
            </a:r>
            <a:r>
              <a:rPr sz="1200" dirty="0">
                <a:latin typeface="Tahoma"/>
                <a:cs typeface="Tahoma"/>
              </a:rPr>
              <a:t> unit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converts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dirty="0">
                <a:latin typeface="Tahoma"/>
                <a:cs typeface="Tahoma"/>
              </a:rPr>
              <a:t> that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accepts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from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user,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into a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form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 understandable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5" dirty="0">
                <a:latin typeface="Tahoma"/>
                <a:cs typeface="Tahoma"/>
              </a:rPr>
              <a:t>the computer. Similarly,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Output </a:t>
            </a:r>
            <a:r>
              <a:rPr sz="1200" dirty="0">
                <a:latin typeface="Tahoma"/>
                <a:cs typeface="Tahoma"/>
              </a:rPr>
              <a:t>unit </a:t>
            </a:r>
            <a:r>
              <a:rPr sz="1200" spc="-5" dirty="0">
                <a:latin typeface="Tahoma"/>
                <a:cs typeface="Tahoma"/>
              </a:rPr>
              <a:t>provides the output </a:t>
            </a:r>
            <a:r>
              <a:rPr sz="1200" dirty="0">
                <a:latin typeface="Tahoma"/>
                <a:cs typeface="Tahoma"/>
              </a:rPr>
              <a:t>in a </a:t>
            </a:r>
            <a:r>
              <a:rPr sz="1200" spc="-5" dirty="0">
                <a:latin typeface="Tahoma"/>
                <a:cs typeface="Tahoma"/>
              </a:rPr>
              <a:t>form that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understandable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by the</a:t>
            </a:r>
            <a:r>
              <a:rPr sz="1200" dirty="0">
                <a:latin typeface="Tahoma"/>
                <a:cs typeface="Tahoma"/>
              </a:rPr>
              <a:t> user.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input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provided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 </a:t>
            </a:r>
            <a:r>
              <a:rPr sz="1200" dirty="0">
                <a:latin typeface="Tahoma"/>
                <a:cs typeface="Tahoma"/>
              </a:rPr>
              <a:t>using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input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devices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like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keyboard, trackball </a:t>
            </a:r>
            <a:r>
              <a:rPr sz="1200" dirty="0">
                <a:latin typeface="Tahoma"/>
                <a:cs typeface="Tahoma"/>
              </a:rPr>
              <a:t>and mouse. Some of </a:t>
            </a:r>
            <a:r>
              <a:rPr sz="1200" spc="-5" dirty="0">
                <a:latin typeface="Tahoma"/>
                <a:cs typeface="Tahoma"/>
              </a:rPr>
              <a:t>the commonly </a:t>
            </a:r>
            <a:r>
              <a:rPr sz="1200" dirty="0">
                <a:latin typeface="Tahoma"/>
                <a:cs typeface="Tahoma"/>
              </a:rPr>
              <a:t>used </a:t>
            </a:r>
            <a:r>
              <a:rPr sz="1200" spc="-5" dirty="0">
                <a:latin typeface="Tahoma"/>
                <a:cs typeface="Tahoma"/>
              </a:rPr>
              <a:t>output </a:t>
            </a:r>
            <a:r>
              <a:rPr sz="1200" dirty="0">
                <a:latin typeface="Tahoma"/>
                <a:cs typeface="Tahoma"/>
              </a:rPr>
              <a:t>devices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monitor and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printer.</a:t>
            </a:r>
            <a:endParaRPr sz="1200">
              <a:latin typeface="Tahoma"/>
              <a:cs typeface="Tahoma"/>
            </a:endParaRPr>
          </a:p>
          <a:p>
            <a:pPr marL="469265" marR="883285" indent="-228600" algn="just">
              <a:lnSpc>
                <a:spcPts val="1440"/>
              </a:lnSpc>
              <a:spcBef>
                <a:spcPts val="85"/>
              </a:spcBef>
              <a:buSzPct val="80000"/>
              <a:buFont typeface="Symbol"/>
              <a:buChar char=""/>
              <a:tabLst>
                <a:tab pos="469900" algn="l"/>
              </a:tabLst>
            </a:pPr>
            <a:r>
              <a:rPr sz="1250" b="1" i="1" spc="-105" dirty="0">
                <a:latin typeface="Verdana"/>
                <a:cs typeface="Verdana"/>
              </a:rPr>
              <a:t>Central</a:t>
            </a:r>
            <a:r>
              <a:rPr sz="1250" b="1" i="1" spc="-100" dirty="0">
                <a:latin typeface="Verdana"/>
                <a:cs typeface="Verdana"/>
              </a:rPr>
              <a:t> </a:t>
            </a:r>
            <a:r>
              <a:rPr sz="1250" b="1" i="1" spc="-114" dirty="0">
                <a:latin typeface="Verdana"/>
                <a:cs typeface="Verdana"/>
              </a:rPr>
              <a:t>Processing</a:t>
            </a:r>
            <a:r>
              <a:rPr sz="1250" b="1" i="1" spc="-110" dirty="0">
                <a:latin typeface="Verdana"/>
                <a:cs typeface="Verdana"/>
              </a:rPr>
              <a:t> </a:t>
            </a:r>
            <a:r>
              <a:rPr sz="1250" b="1" i="1" spc="-100" dirty="0">
                <a:latin typeface="Verdana"/>
                <a:cs typeface="Verdana"/>
              </a:rPr>
              <a:t>Unit</a:t>
            </a:r>
            <a:r>
              <a:rPr sz="1250" b="1" i="1" spc="-95" dirty="0">
                <a:latin typeface="Verdana"/>
                <a:cs typeface="Verdana"/>
              </a:rPr>
              <a:t> </a:t>
            </a:r>
            <a:r>
              <a:rPr sz="1200" spc="-5" dirty="0">
                <a:latin typeface="Tahoma"/>
                <a:cs typeface="Tahoma"/>
              </a:rPr>
              <a:t>CPU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controls,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coordinates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dirty="0">
                <a:latin typeface="Tahoma"/>
                <a:cs typeface="Tahoma"/>
              </a:rPr>
              <a:t> supervises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operations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ofthe</a:t>
            </a:r>
            <a:r>
              <a:rPr sz="1200" spc="-1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r>
              <a:rPr sz="1200" spc="1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It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1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responsible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</a:t>
            </a:r>
            <a:r>
              <a:rPr sz="1200" spc="1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input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data.</a:t>
            </a:r>
            <a:endParaRPr sz="1200">
              <a:latin typeface="Tahoma"/>
              <a:cs typeface="Tahoma"/>
            </a:endParaRPr>
          </a:p>
          <a:p>
            <a:pPr marL="469265" algn="just">
              <a:lnSpc>
                <a:spcPts val="1380"/>
              </a:lnSpc>
            </a:pPr>
            <a:r>
              <a:rPr sz="1200" dirty="0">
                <a:latin typeface="Tahoma"/>
                <a:cs typeface="Tahoma"/>
              </a:rPr>
              <a:t>CPU </a:t>
            </a:r>
            <a:r>
              <a:rPr sz="1200" spc="-5" dirty="0">
                <a:latin typeface="Tahoma"/>
                <a:cs typeface="Tahoma"/>
              </a:rPr>
              <a:t>consists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Arithmetic Logic</a:t>
            </a:r>
            <a:r>
              <a:rPr sz="1200" dirty="0">
                <a:latin typeface="Tahoma"/>
                <a:cs typeface="Tahoma"/>
              </a:rPr>
              <a:t> Unit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(ALU)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and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Control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(CU).</a:t>
            </a:r>
            <a:endParaRPr sz="1200">
              <a:latin typeface="Tahoma"/>
              <a:cs typeface="Tahoma"/>
            </a:endParaRPr>
          </a:p>
          <a:p>
            <a:pPr marL="926465" lvl="1" indent="-229235" algn="just">
              <a:lnSpc>
                <a:spcPts val="1415"/>
              </a:lnSpc>
              <a:buSzPct val="83333"/>
              <a:buFont typeface="Courier New"/>
              <a:buChar char="o"/>
              <a:tabLst>
                <a:tab pos="927100" algn="l"/>
              </a:tabLst>
            </a:pPr>
            <a:r>
              <a:rPr sz="1200" dirty="0">
                <a:latin typeface="Tahoma"/>
                <a:cs typeface="Tahoma"/>
              </a:rPr>
              <a:t>ALU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performs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all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arithmetic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logic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operations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on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input</a:t>
            </a:r>
            <a:r>
              <a:rPr sz="1200" spc="-5" dirty="0">
                <a:latin typeface="Tahoma"/>
                <a:cs typeface="Tahoma"/>
              </a:rPr>
              <a:t> data.</a:t>
            </a:r>
            <a:endParaRPr sz="1200">
              <a:latin typeface="Tahoma"/>
              <a:cs typeface="Tahoma"/>
            </a:endParaRPr>
          </a:p>
          <a:p>
            <a:pPr marL="926465" marR="841375" lvl="1" indent="-228600" algn="just">
              <a:lnSpc>
                <a:spcPts val="1420"/>
              </a:lnSpc>
              <a:spcBef>
                <a:spcPts val="75"/>
              </a:spcBef>
              <a:buSzPct val="83333"/>
              <a:buFont typeface="Courier New"/>
              <a:buChar char="o"/>
              <a:tabLst>
                <a:tab pos="927100" algn="l"/>
              </a:tabLst>
            </a:pPr>
            <a:r>
              <a:rPr sz="1200" dirty="0">
                <a:latin typeface="Tahoma"/>
                <a:cs typeface="Tahoma"/>
              </a:rPr>
              <a:t>CU </a:t>
            </a:r>
            <a:r>
              <a:rPr sz="1200" spc="-5" dirty="0">
                <a:latin typeface="Tahoma"/>
                <a:cs typeface="Tahoma"/>
              </a:rPr>
              <a:t>controls the overall operations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computer </a:t>
            </a:r>
            <a:r>
              <a:rPr sz="1200" dirty="0">
                <a:latin typeface="Tahoma"/>
                <a:cs typeface="Tahoma"/>
              </a:rPr>
              <a:t>i.e. it </a:t>
            </a:r>
            <a:r>
              <a:rPr sz="1200" spc="-5" dirty="0">
                <a:latin typeface="Tahoma"/>
                <a:cs typeface="Tahoma"/>
              </a:rPr>
              <a:t>checks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sequence of </a:t>
            </a:r>
            <a:r>
              <a:rPr sz="1200" spc="-10" dirty="0">
                <a:latin typeface="Tahoma"/>
                <a:cs typeface="Tahoma"/>
              </a:rPr>
              <a:t>execution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10" dirty="0">
                <a:latin typeface="Tahoma"/>
                <a:cs typeface="Tahoma"/>
              </a:rPr>
              <a:t>instructions, </a:t>
            </a:r>
            <a:r>
              <a:rPr sz="1200" spc="-5" dirty="0">
                <a:latin typeface="Tahoma"/>
                <a:cs typeface="Tahoma"/>
              </a:rPr>
              <a:t>and, </a:t>
            </a:r>
            <a:r>
              <a:rPr sz="1200" spc="-10" dirty="0">
                <a:latin typeface="Tahoma"/>
                <a:cs typeface="Tahoma"/>
              </a:rPr>
              <a:t>controls and </a:t>
            </a:r>
            <a:r>
              <a:rPr sz="1200" spc="-5" dirty="0">
                <a:latin typeface="Tahoma"/>
                <a:cs typeface="Tahoma"/>
              </a:rPr>
              <a:t>coordinates the </a:t>
            </a:r>
            <a:r>
              <a:rPr sz="1200" dirty="0">
                <a:latin typeface="Tahoma"/>
                <a:cs typeface="Tahoma"/>
              </a:rPr>
              <a:t> overall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functioning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15" dirty="0">
                <a:latin typeface="Tahoma"/>
                <a:cs typeface="Tahoma"/>
              </a:rPr>
              <a:t>ofthe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units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50">
              <a:latin typeface="Tahoma"/>
              <a:cs typeface="Tahoma"/>
            </a:endParaRPr>
          </a:p>
          <a:p>
            <a:pPr marL="469265" marR="756920" algn="just">
              <a:lnSpc>
                <a:spcPct val="100000"/>
              </a:lnSpc>
            </a:pPr>
            <a:r>
              <a:rPr sz="1200" spc="-5" dirty="0">
                <a:latin typeface="Tahoma"/>
                <a:cs typeface="Tahoma"/>
              </a:rPr>
              <a:t>Additionally, </a:t>
            </a:r>
            <a:r>
              <a:rPr sz="1200" dirty="0">
                <a:latin typeface="Tahoma"/>
                <a:cs typeface="Tahoma"/>
              </a:rPr>
              <a:t>CPU </a:t>
            </a:r>
            <a:r>
              <a:rPr sz="1200" spc="-5" dirty="0">
                <a:latin typeface="Tahoma"/>
                <a:cs typeface="Tahoma"/>
              </a:rPr>
              <a:t>also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has </a:t>
            </a:r>
            <a:r>
              <a:rPr sz="1200" dirty="0">
                <a:latin typeface="Tahoma"/>
                <a:cs typeface="Tahoma"/>
              </a:rPr>
              <a:t>a set </a:t>
            </a:r>
            <a:r>
              <a:rPr sz="1200" spc="-5" dirty="0">
                <a:latin typeface="Tahoma"/>
                <a:cs typeface="Tahoma"/>
              </a:rPr>
              <a:t>of </a:t>
            </a:r>
            <a:r>
              <a:rPr sz="1250" spc="-25" dirty="0">
                <a:latin typeface="Tahoma"/>
                <a:cs typeface="Tahoma"/>
              </a:rPr>
              <a:t>registers</a:t>
            </a:r>
            <a:r>
              <a:rPr sz="125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 temporary storage of data, </a:t>
            </a:r>
            <a:r>
              <a:rPr sz="1200" dirty="0">
                <a:latin typeface="Tahoma"/>
                <a:cs typeface="Tahoma"/>
              </a:rPr>
              <a:t> instructions,addresses</a:t>
            </a:r>
            <a:r>
              <a:rPr sz="1200" spc="-5" dirty="0">
                <a:latin typeface="Tahoma"/>
                <a:cs typeface="Tahoma"/>
              </a:rPr>
              <a:t> and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intermediate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results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calculation.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3806190"/>
            <a:ext cx="4267835" cy="24287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9591" y="1024776"/>
            <a:ext cx="6148070" cy="55848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72135" marR="106045" indent="-228600" algn="just">
              <a:lnSpc>
                <a:spcPct val="98900"/>
              </a:lnSpc>
              <a:spcBef>
                <a:spcPts val="130"/>
              </a:spcBef>
              <a:buSzPct val="80000"/>
              <a:buFont typeface="Symbol"/>
              <a:buChar char=""/>
              <a:tabLst>
                <a:tab pos="572770" algn="l"/>
              </a:tabLst>
            </a:pPr>
            <a:r>
              <a:rPr sz="1250" b="1" i="1" spc="-130" dirty="0">
                <a:latin typeface="Verdana"/>
                <a:cs typeface="Verdana"/>
              </a:rPr>
              <a:t>Memory</a:t>
            </a:r>
            <a:r>
              <a:rPr sz="1250" b="1" i="1" spc="-125" dirty="0">
                <a:latin typeface="Verdana"/>
                <a:cs typeface="Verdana"/>
              </a:rPr>
              <a:t> </a:t>
            </a:r>
            <a:r>
              <a:rPr sz="1250" b="1" i="1" spc="-100" dirty="0">
                <a:latin typeface="Verdana"/>
                <a:cs typeface="Verdana"/>
              </a:rPr>
              <a:t>Unit</a:t>
            </a:r>
            <a:r>
              <a:rPr sz="1250" b="1" i="1" spc="225" dirty="0">
                <a:latin typeface="Verdana"/>
                <a:cs typeface="Verdana"/>
              </a:rPr>
              <a:t> </a:t>
            </a:r>
            <a:r>
              <a:rPr sz="1200" dirty="0">
                <a:latin typeface="Tahoma"/>
                <a:cs typeface="Tahoma"/>
              </a:rPr>
              <a:t>Memory unit </a:t>
            </a:r>
            <a:r>
              <a:rPr sz="1200" spc="-5" dirty="0">
                <a:latin typeface="Tahoma"/>
                <a:cs typeface="Tahoma"/>
              </a:rPr>
              <a:t>stores the data, instructions, intermediate results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 output, </a:t>
            </a:r>
            <a:r>
              <a:rPr sz="1250" spc="-25" dirty="0">
                <a:latin typeface="Tahoma"/>
                <a:cs typeface="Tahoma"/>
              </a:rPr>
              <a:t>temporarily</a:t>
            </a:r>
            <a:r>
              <a:rPr sz="1200" spc="-25" dirty="0">
                <a:latin typeface="Tahoma"/>
                <a:cs typeface="Tahoma"/>
              </a:rPr>
              <a:t>,</a:t>
            </a:r>
            <a:r>
              <a:rPr sz="1200" spc="3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during </a:t>
            </a:r>
            <a:r>
              <a:rPr sz="1200" spc="-5" dirty="0">
                <a:latin typeface="Tahoma"/>
                <a:cs typeface="Tahoma"/>
              </a:rPr>
              <a:t>the processing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data. This </a:t>
            </a:r>
            <a:r>
              <a:rPr sz="1200" dirty="0">
                <a:latin typeface="Tahoma"/>
                <a:cs typeface="Tahoma"/>
              </a:rPr>
              <a:t>memory is </a:t>
            </a:r>
            <a:r>
              <a:rPr sz="1200" spc="-5" dirty="0">
                <a:latin typeface="Tahoma"/>
                <a:cs typeface="Tahoma"/>
              </a:rPr>
              <a:t>also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called 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main</a:t>
            </a:r>
            <a:r>
              <a:rPr sz="1250" spc="-25" dirty="0">
                <a:latin typeface="Tahoma"/>
                <a:cs typeface="Tahoma"/>
              </a:rPr>
              <a:t> </a:t>
            </a:r>
            <a:r>
              <a:rPr sz="1250" spc="-35" dirty="0">
                <a:latin typeface="Tahoma"/>
                <a:cs typeface="Tahoma"/>
              </a:rPr>
              <a:t>memory</a:t>
            </a:r>
            <a:r>
              <a:rPr sz="1250" spc="-30" dirty="0">
                <a:latin typeface="Tahoma"/>
                <a:cs typeface="Tahoma"/>
              </a:rPr>
              <a:t> or primary</a:t>
            </a:r>
            <a:r>
              <a:rPr sz="1250" spc="-25" dirty="0">
                <a:latin typeface="Tahoma"/>
                <a:cs typeface="Tahoma"/>
              </a:rPr>
              <a:t> </a:t>
            </a:r>
            <a:r>
              <a:rPr sz="1250" spc="-35" dirty="0">
                <a:latin typeface="Tahoma"/>
                <a:cs typeface="Tahoma"/>
              </a:rPr>
              <a:t>memory</a:t>
            </a:r>
            <a:r>
              <a:rPr sz="1250" spc="3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 the computer. The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input </a:t>
            </a:r>
            <a:r>
              <a:rPr sz="1200" spc="-5" dirty="0">
                <a:latin typeface="Tahoma"/>
                <a:cs typeface="Tahoma"/>
              </a:rPr>
              <a:t>data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to be processed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brought </a:t>
            </a:r>
            <a:r>
              <a:rPr sz="1200" dirty="0">
                <a:latin typeface="Tahoma"/>
                <a:cs typeface="Tahoma"/>
              </a:rPr>
              <a:t>into </a:t>
            </a:r>
            <a:r>
              <a:rPr sz="1200" spc="-5" dirty="0">
                <a:latin typeface="Tahoma"/>
                <a:cs typeface="Tahoma"/>
              </a:rPr>
              <a:t>the main </a:t>
            </a:r>
            <a:r>
              <a:rPr sz="1200" dirty="0">
                <a:latin typeface="Tahoma"/>
                <a:cs typeface="Tahoma"/>
              </a:rPr>
              <a:t>memory before </a:t>
            </a:r>
            <a:r>
              <a:rPr sz="1200" spc="-5" dirty="0">
                <a:latin typeface="Tahoma"/>
                <a:cs typeface="Tahoma"/>
              </a:rPr>
              <a:t>processing. 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 required for processing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data </a:t>
            </a:r>
            <a:r>
              <a:rPr sz="1200" spc="20" dirty="0">
                <a:latin typeface="Tahoma"/>
                <a:cs typeface="Tahoma"/>
              </a:rPr>
              <a:t>andany </a:t>
            </a:r>
            <a:r>
              <a:rPr sz="1200" spc="-5" dirty="0">
                <a:latin typeface="Tahoma"/>
                <a:cs typeface="Tahoma"/>
              </a:rPr>
              <a:t>intermediate results are also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stored</a:t>
            </a:r>
            <a:r>
              <a:rPr sz="1200" dirty="0">
                <a:latin typeface="Tahoma"/>
                <a:cs typeface="Tahoma"/>
              </a:rPr>
              <a:t> in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main </a:t>
            </a:r>
            <a:r>
              <a:rPr sz="1200" dirty="0">
                <a:latin typeface="Tahoma"/>
                <a:cs typeface="Tahoma"/>
              </a:rPr>
              <a:t>memory.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stored</a:t>
            </a:r>
            <a:r>
              <a:rPr sz="1200" dirty="0">
                <a:latin typeface="Tahoma"/>
                <a:cs typeface="Tahoma"/>
              </a:rPr>
              <a:t> in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memory </a:t>
            </a:r>
            <a:r>
              <a:rPr sz="1200" dirty="0">
                <a:latin typeface="Tahoma"/>
                <a:cs typeface="Tahoma"/>
              </a:rPr>
              <a:t>before being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transferred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device.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CPU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can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work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with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information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stored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main</a:t>
            </a:r>
            <a:r>
              <a:rPr sz="1200" dirty="0">
                <a:latin typeface="Tahoma"/>
                <a:cs typeface="Tahoma"/>
              </a:rPr>
              <a:t> memory.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Another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kind</a:t>
            </a:r>
            <a:r>
              <a:rPr sz="1200" dirty="0">
                <a:latin typeface="Tahoma"/>
                <a:cs typeface="Tahoma"/>
              </a:rPr>
              <a:t> of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storage</a:t>
            </a:r>
            <a:r>
              <a:rPr sz="1200" dirty="0">
                <a:latin typeface="Tahoma"/>
                <a:cs typeface="Tahoma"/>
              </a:rPr>
              <a:t> unit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also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referred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toas 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secondary </a:t>
            </a:r>
            <a:r>
              <a:rPr sz="1250" spc="-35" dirty="0">
                <a:latin typeface="Tahoma"/>
                <a:cs typeface="Tahoma"/>
              </a:rPr>
              <a:t>memory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computer. The data, the programs </a:t>
            </a:r>
            <a:r>
              <a:rPr sz="1200" dirty="0">
                <a:latin typeface="Tahoma"/>
                <a:cs typeface="Tahoma"/>
              </a:rPr>
              <a:t>and the </a:t>
            </a:r>
            <a:r>
              <a:rPr sz="1200" spc="-5" dirty="0">
                <a:latin typeface="Tahoma"/>
                <a:cs typeface="Tahoma"/>
              </a:rPr>
              <a:t>output </a:t>
            </a:r>
            <a:r>
              <a:rPr sz="1200" spc="-10" dirty="0">
                <a:latin typeface="Tahoma"/>
                <a:cs typeface="Tahoma"/>
              </a:rPr>
              <a:t>are </a:t>
            </a:r>
            <a:r>
              <a:rPr sz="1200" spc="-5" dirty="0">
                <a:latin typeface="Tahoma"/>
                <a:cs typeface="Tahoma"/>
              </a:rPr>
              <a:t> stored </a:t>
            </a:r>
            <a:r>
              <a:rPr sz="1250" spc="-25" dirty="0">
                <a:latin typeface="Tahoma"/>
                <a:cs typeface="Tahoma"/>
              </a:rPr>
              <a:t>permanently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the storage </a:t>
            </a:r>
            <a:r>
              <a:rPr sz="1200" dirty="0">
                <a:latin typeface="Tahoma"/>
                <a:cs typeface="Tahoma"/>
              </a:rPr>
              <a:t>unit of the </a:t>
            </a:r>
            <a:r>
              <a:rPr sz="1200" spc="-5" dirty="0">
                <a:latin typeface="Tahoma"/>
                <a:cs typeface="Tahoma"/>
              </a:rPr>
              <a:t>computer. </a:t>
            </a:r>
            <a:r>
              <a:rPr sz="1200" dirty="0">
                <a:latin typeface="Tahoma"/>
                <a:cs typeface="Tahoma"/>
              </a:rPr>
              <a:t>Magnetic disks, </a:t>
            </a:r>
            <a:r>
              <a:rPr sz="1200" spc="-5" dirty="0">
                <a:latin typeface="Tahoma"/>
                <a:cs typeface="Tahoma"/>
              </a:rPr>
              <a:t>optical </a:t>
            </a:r>
            <a:r>
              <a:rPr sz="1200" dirty="0">
                <a:latin typeface="Tahoma"/>
                <a:cs typeface="Tahoma"/>
              </a:rPr>
              <a:t> disks </a:t>
            </a:r>
            <a:r>
              <a:rPr sz="1200" spc="-5" dirty="0">
                <a:latin typeface="Tahoma"/>
                <a:cs typeface="Tahoma"/>
              </a:rPr>
              <a:t>and magnetic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tapes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examples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secondary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memory.</a:t>
            </a:r>
            <a:endParaRPr sz="1200">
              <a:latin typeface="Tahoma"/>
              <a:cs typeface="Tahoma"/>
            </a:endParaRPr>
          </a:p>
          <a:p>
            <a:pPr marL="553720">
              <a:lnSpc>
                <a:spcPct val="100000"/>
              </a:lnSpc>
              <a:spcBef>
                <a:spcPts val="35"/>
              </a:spcBef>
            </a:pPr>
            <a:r>
              <a:rPr sz="1200" b="1" dirty="0">
                <a:latin typeface="Tahoma"/>
                <a:cs typeface="Tahoma"/>
              </a:rPr>
              <a:t>Booting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200">
              <a:latin typeface="Tahoma"/>
              <a:cs typeface="Tahoma"/>
            </a:endParaRPr>
          </a:p>
          <a:p>
            <a:pPr marL="553720" marR="5080" algn="just">
              <a:lnSpc>
                <a:spcPct val="100600"/>
              </a:lnSpc>
            </a:pPr>
            <a:r>
              <a:rPr sz="1200" spc="-5" dirty="0">
                <a:latin typeface="Tahoma"/>
                <a:cs typeface="Tahoma"/>
              </a:rPr>
              <a:t>To </a:t>
            </a:r>
            <a:r>
              <a:rPr sz="1200" dirty="0">
                <a:latin typeface="Tahoma"/>
                <a:cs typeface="Tahoma"/>
              </a:rPr>
              <a:t>boot </a:t>
            </a:r>
            <a:r>
              <a:rPr sz="1200" spc="-5" dirty="0">
                <a:latin typeface="Tahoma"/>
                <a:cs typeface="Tahoma"/>
              </a:rPr>
              <a:t>(as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verb; also "to boot </a:t>
            </a:r>
            <a:r>
              <a:rPr sz="1200" dirty="0">
                <a:latin typeface="Tahoma"/>
                <a:cs typeface="Tahoma"/>
              </a:rPr>
              <a:t>up") a </a:t>
            </a:r>
            <a:r>
              <a:rPr sz="1200" spc="-5" dirty="0">
                <a:latin typeface="Tahoma"/>
                <a:cs typeface="Tahoma"/>
              </a:rPr>
              <a:t>computer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b="1" dirty="0">
                <a:latin typeface="Tahoma"/>
                <a:cs typeface="Tahoma"/>
              </a:rPr>
              <a:t>to load an </a:t>
            </a:r>
            <a:r>
              <a:rPr sz="1200" b="1" spc="-5" dirty="0">
                <a:latin typeface="Tahoma"/>
                <a:cs typeface="Tahoma"/>
              </a:rPr>
              <a:t>operating </a:t>
            </a:r>
            <a:r>
              <a:rPr sz="1200" b="1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system </a:t>
            </a:r>
            <a:r>
              <a:rPr sz="1200" b="1" dirty="0">
                <a:latin typeface="Tahoma"/>
                <a:cs typeface="Tahoma"/>
              </a:rPr>
              <a:t>into </a:t>
            </a:r>
            <a:r>
              <a:rPr sz="1200" b="1" spc="-5" dirty="0">
                <a:latin typeface="Tahoma"/>
                <a:cs typeface="Tahoma"/>
              </a:rPr>
              <a:t>the computer's main memory </a:t>
            </a:r>
            <a:r>
              <a:rPr sz="1200" b="1" dirty="0">
                <a:latin typeface="Tahoma"/>
                <a:cs typeface="Tahoma"/>
              </a:rPr>
              <a:t>or random </a:t>
            </a:r>
            <a:r>
              <a:rPr sz="1200" b="1" spc="-5" dirty="0">
                <a:latin typeface="Tahoma"/>
                <a:cs typeface="Tahoma"/>
              </a:rPr>
              <a:t>access memory </a:t>
            </a:r>
            <a:r>
              <a:rPr sz="1200" b="1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(RAM)</a:t>
            </a:r>
            <a:r>
              <a:rPr sz="1200" spc="-5" dirty="0">
                <a:latin typeface="Tahoma"/>
                <a:cs typeface="Tahoma"/>
              </a:rPr>
              <a:t>. Once the operating system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loaded (and, for example, </a:t>
            </a:r>
            <a:r>
              <a:rPr sz="1200" dirty="0">
                <a:latin typeface="Tahoma"/>
                <a:cs typeface="Tahoma"/>
              </a:rPr>
              <a:t>on a </a:t>
            </a:r>
            <a:r>
              <a:rPr sz="1200" spc="-5" dirty="0">
                <a:latin typeface="Tahoma"/>
                <a:cs typeface="Tahoma"/>
              </a:rPr>
              <a:t>PC, you </a:t>
            </a:r>
            <a:r>
              <a:rPr sz="1200" spc="-10" dirty="0">
                <a:latin typeface="Tahoma"/>
                <a:cs typeface="Tahoma"/>
              </a:rPr>
              <a:t>see </a:t>
            </a:r>
            <a:r>
              <a:rPr sz="1200" spc="-5" dirty="0">
                <a:latin typeface="Tahoma"/>
                <a:cs typeface="Tahoma"/>
              </a:rPr>
              <a:t> 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initial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Windows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or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Mac desktop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screen),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it's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ready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for </a:t>
            </a:r>
            <a:r>
              <a:rPr sz="1200" dirty="0">
                <a:latin typeface="Tahoma"/>
                <a:cs typeface="Tahoma"/>
              </a:rPr>
              <a:t>users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 </a:t>
            </a:r>
            <a:r>
              <a:rPr sz="1200" dirty="0">
                <a:latin typeface="Tahoma"/>
                <a:cs typeface="Tahoma"/>
              </a:rPr>
              <a:t>run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applications.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1200" b="1" spc="-5" dirty="0">
                <a:latin typeface="Tahoma"/>
                <a:cs typeface="Tahoma"/>
              </a:rPr>
              <a:t>Hot</a:t>
            </a:r>
            <a:r>
              <a:rPr sz="1200" b="1" spc="-45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Booting</a:t>
            </a:r>
            <a:endParaRPr sz="1200">
              <a:latin typeface="Tahoma"/>
              <a:cs typeface="Tahoma"/>
            </a:endParaRPr>
          </a:p>
          <a:p>
            <a:pPr marL="12700" marR="6985" algn="just">
              <a:lnSpc>
                <a:spcPct val="100600"/>
              </a:lnSpc>
              <a:spcBef>
                <a:spcPts val="30"/>
              </a:spcBef>
            </a:pPr>
            <a:r>
              <a:rPr sz="1200" dirty="0">
                <a:latin typeface="Tahoma"/>
                <a:cs typeface="Tahoma"/>
              </a:rPr>
              <a:t>Hot </a:t>
            </a:r>
            <a:r>
              <a:rPr sz="1200" spc="-5" dirty="0">
                <a:latin typeface="Tahoma"/>
                <a:cs typeface="Tahoma"/>
              </a:rPr>
              <a:t>booting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done </a:t>
            </a:r>
            <a:r>
              <a:rPr sz="1200" b="1" spc="-5" dirty="0">
                <a:latin typeface="Tahoma"/>
                <a:cs typeface="Tahoma"/>
              </a:rPr>
              <a:t>when computer system comes </a:t>
            </a:r>
            <a:r>
              <a:rPr sz="1200" b="1" dirty="0">
                <a:latin typeface="Tahoma"/>
                <a:cs typeface="Tahoma"/>
              </a:rPr>
              <a:t>to </a:t>
            </a:r>
            <a:r>
              <a:rPr sz="1200" b="1" spc="-5" dirty="0">
                <a:latin typeface="Tahoma"/>
                <a:cs typeface="Tahoma"/>
              </a:rPr>
              <a:t>no </a:t>
            </a:r>
            <a:r>
              <a:rPr sz="1200" b="1" spc="-10" dirty="0">
                <a:latin typeface="Tahoma"/>
                <a:cs typeface="Tahoma"/>
              </a:rPr>
              <a:t>response </a:t>
            </a:r>
            <a:r>
              <a:rPr sz="1200" b="1" spc="-5" dirty="0">
                <a:latin typeface="Tahoma"/>
                <a:cs typeface="Tahoma"/>
              </a:rPr>
              <a:t>state/hang </a:t>
            </a:r>
            <a:r>
              <a:rPr sz="1200" b="1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state</a:t>
            </a:r>
            <a:r>
              <a:rPr sz="1200" spc="-5" dirty="0">
                <a:latin typeface="Tahoma"/>
                <a:cs typeface="Tahoma"/>
              </a:rPr>
              <a:t>.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does</a:t>
            </a:r>
            <a:r>
              <a:rPr sz="1200" dirty="0">
                <a:latin typeface="Tahoma"/>
                <a:cs typeface="Tahoma"/>
              </a:rPr>
              <a:t> not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respond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commands</a:t>
            </a:r>
            <a:r>
              <a:rPr sz="1200" dirty="0">
                <a:latin typeface="Tahoma"/>
                <a:cs typeface="Tahoma"/>
              </a:rPr>
              <a:t> supplied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by user.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There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many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reasons for this state, </a:t>
            </a:r>
            <a:r>
              <a:rPr sz="1200" dirty="0">
                <a:latin typeface="Tahoma"/>
                <a:cs typeface="Tahoma"/>
              </a:rPr>
              <a:t>only </a:t>
            </a:r>
            <a:r>
              <a:rPr sz="1200" spc="-5" dirty="0">
                <a:latin typeface="Tahoma"/>
                <a:cs typeface="Tahoma"/>
              </a:rPr>
              <a:t>solution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to reboot computer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5" dirty="0">
                <a:latin typeface="Tahoma"/>
                <a:cs typeface="Tahoma"/>
              </a:rPr>
              <a:t>using the Reset button </a:t>
            </a:r>
            <a:r>
              <a:rPr sz="1200" dirty="0">
                <a:latin typeface="Tahoma"/>
                <a:cs typeface="Tahoma"/>
              </a:rPr>
              <a:t>on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cabinet or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by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pressing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combination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3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ALT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+ </a:t>
            </a:r>
            <a:r>
              <a:rPr sz="1200" spc="-5" dirty="0">
                <a:latin typeface="Tahoma"/>
                <a:cs typeface="Tahoma"/>
              </a:rPr>
              <a:t>CTRL</a:t>
            </a:r>
            <a:r>
              <a:rPr sz="1200" dirty="0">
                <a:latin typeface="Tahoma"/>
                <a:cs typeface="Tahoma"/>
              </a:rPr>
              <a:t> + </a:t>
            </a:r>
            <a:r>
              <a:rPr sz="1200" spc="-5" dirty="0">
                <a:latin typeface="Tahoma"/>
                <a:cs typeface="Tahoma"/>
              </a:rPr>
              <a:t>DEL keys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from keyboard.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5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Tahoma"/>
                <a:cs typeface="Tahoma"/>
              </a:rPr>
              <a:t>Cold</a:t>
            </a:r>
            <a:r>
              <a:rPr sz="1200" b="1" spc="-55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Booting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ahoma"/>
              <a:cs typeface="Tahoma"/>
            </a:endParaRPr>
          </a:p>
          <a:p>
            <a:pPr marL="12700" marR="5715" algn="just">
              <a:lnSpc>
                <a:spcPct val="100800"/>
              </a:lnSpc>
              <a:spcBef>
                <a:spcPts val="5"/>
              </a:spcBef>
            </a:pP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cold boot </a:t>
            </a:r>
            <a:r>
              <a:rPr sz="1200" b="1" spc="-5" dirty="0">
                <a:latin typeface="Tahoma"/>
                <a:cs typeface="Tahoma"/>
              </a:rPr>
              <a:t>removes power </a:t>
            </a:r>
            <a:r>
              <a:rPr sz="1200" b="1" dirty="0">
                <a:latin typeface="Tahoma"/>
                <a:cs typeface="Tahoma"/>
              </a:rPr>
              <a:t>and </a:t>
            </a:r>
            <a:r>
              <a:rPr sz="1200" b="1" spc="-5" dirty="0">
                <a:latin typeface="Tahoma"/>
                <a:cs typeface="Tahoma"/>
              </a:rPr>
              <a:t>clears memory (RAM) </a:t>
            </a:r>
            <a:r>
              <a:rPr sz="1200" b="1" dirty="0">
                <a:latin typeface="Tahoma"/>
                <a:cs typeface="Tahoma"/>
              </a:rPr>
              <a:t>of all </a:t>
            </a:r>
            <a:r>
              <a:rPr sz="1200" b="1" spc="-5" dirty="0">
                <a:latin typeface="Tahoma"/>
                <a:cs typeface="Tahoma"/>
              </a:rPr>
              <a:t>internal data </a:t>
            </a:r>
            <a:r>
              <a:rPr sz="1200" b="1" spc="-10" dirty="0">
                <a:latin typeface="Tahoma"/>
                <a:cs typeface="Tahoma"/>
              </a:rPr>
              <a:t>and </a:t>
            </a:r>
            <a:r>
              <a:rPr sz="1200" b="1" spc="-5" dirty="0">
                <a:latin typeface="Tahoma"/>
                <a:cs typeface="Tahoma"/>
              </a:rPr>
              <a:t> counters that keep track </a:t>
            </a:r>
            <a:r>
              <a:rPr sz="1200" b="1" dirty="0">
                <a:latin typeface="Tahoma"/>
                <a:cs typeface="Tahoma"/>
              </a:rPr>
              <a:t>of operations</a:t>
            </a:r>
            <a:r>
              <a:rPr sz="1200" dirty="0">
                <a:latin typeface="Tahoma"/>
                <a:cs typeface="Tahoma"/>
              </a:rPr>
              <a:t>, </a:t>
            </a:r>
            <a:r>
              <a:rPr sz="1200" spc="-5" dirty="0">
                <a:latin typeface="Tahoma"/>
                <a:cs typeface="Tahoma"/>
              </a:rPr>
              <a:t>which are created </a:t>
            </a:r>
            <a:r>
              <a:rPr sz="1200" dirty="0">
                <a:latin typeface="Tahoma"/>
                <a:cs typeface="Tahoma"/>
              </a:rPr>
              <a:t>by the OS </a:t>
            </a:r>
            <a:r>
              <a:rPr sz="1200" spc="-5" dirty="0">
                <a:latin typeface="Tahoma"/>
                <a:cs typeface="Tahoma"/>
              </a:rPr>
              <a:t>and applications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when they run. Erratic program </a:t>
            </a:r>
            <a:r>
              <a:rPr sz="1200" dirty="0">
                <a:latin typeface="Tahoma"/>
                <a:cs typeface="Tahoma"/>
              </a:rPr>
              <a:t>behavior is </a:t>
            </a:r>
            <a:r>
              <a:rPr sz="1200" spc="-5" dirty="0">
                <a:latin typeface="Tahoma"/>
                <a:cs typeface="Tahoma"/>
              </a:rPr>
              <a:t>often cured with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cold boot, also known as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"hard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boot."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9591" y="7194563"/>
            <a:ext cx="6047740" cy="254444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b="1" i="1" spc="-125" dirty="0">
                <a:latin typeface="Verdana"/>
                <a:cs typeface="Verdana"/>
              </a:rPr>
              <a:t>INTERACTION</a:t>
            </a:r>
            <a:r>
              <a:rPr sz="1250" b="1" i="1" spc="-85" dirty="0">
                <a:latin typeface="Verdana"/>
                <a:cs typeface="Verdana"/>
              </a:rPr>
              <a:t> </a:t>
            </a:r>
            <a:r>
              <a:rPr sz="1250" b="1" i="1" spc="-135" dirty="0">
                <a:latin typeface="Verdana"/>
                <a:cs typeface="Verdana"/>
              </a:rPr>
              <a:t>BETWEEN</a:t>
            </a:r>
            <a:r>
              <a:rPr sz="1250" b="1" i="1" spc="-80" dirty="0">
                <a:latin typeface="Verdana"/>
                <a:cs typeface="Verdana"/>
              </a:rPr>
              <a:t> </a:t>
            </a:r>
            <a:r>
              <a:rPr sz="1250" b="1" i="1" spc="-120" dirty="0">
                <a:latin typeface="Verdana"/>
                <a:cs typeface="Verdana"/>
              </a:rPr>
              <a:t>CPU</a:t>
            </a:r>
            <a:r>
              <a:rPr sz="1250" b="1" i="1" spc="-80" dirty="0">
                <a:latin typeface="Verdana"/>
                <a:cs typeface="Verdana"/>
              </a:rPr>
              <a:t> </a:t>
            </a:r>
            <a:r>
              <a:rPr sz="1250" b="1" i="1" spc="-145" dirty="0">
                <a:latin typeface="Verdana"/>
                <a:cs typeface="Verdana"/>
              </a:rPr>
              <a:t>AND</a:t>
            </a:r>
            <a:r>
              <a:rPr sz="1250" b="1" i="1" spc="-75" dirty="0">
                <a:latin typeface="Verdana"/>
                <a:cs typeface="Verdana"/>
              </a:rPr>
              <a:t> </a:t>
            </a:r>
            <a:r>
              <a:rPr sz="1250" b="1" i="1" spc="-125" dirty="0">
                <a:latin typeface="Verdana"/>
                <a:cs typeface="Verdana"/>
              </a:rPr>
              <a:t>MEMORY</a:t>
            </a:r>
            <a:r>
              <a:rPr sz="1250" b="1" i="1" spc="-80" dirty="0">
                <a:latin typeface="Verdana"/>
                <a:cs typeface="Verdana"/>
              </a:rPr>
              <a:t> </a:t>
            </a:r>
            <a:r>
              <a:rPr sz="1250" b="1" i="1" spc="-135" dirty="0">
                <a:latin typeface="Verdana"/>
                <a:cs typeface="Verdana"/>
              </a:rPr>
              <a:t>WITH</a:t>
            </a:r>
            <a:r>
              <a:rPr sz="1250" b="1" i="1" spc="-75" dirty="0">
                <a:latin typeface="Verdana"/>
                <a:cs typeface="Verdana"/>
              </a:rPr>
              <a:t> </a:t>
            </a:r>
            <a:r>
              <a:rPr sz="1250" b="1" i="1" spc="-130" dirty="0">
                <a:latin typeface="Verdana"/>
                <a:cs typeface="Verdana"/>
              </a:rPr>
              <a:t>INPUT/OUTPUT</a:t>
            </a:r>
            <a:r>
              <a:rPr sz="1250" b="1" i="1" spc="-80" dirty="0">
                <a:latin typeface="Verdana"/>
                <a:cs typeface="Verdana"/>
              </a:rPr>
              <a:t> </a:t>
            </a:r>
            <a:r>
              <a:rPr sz="1250" b="1" i="1" spc="-125" dirty="0">
                <a:latin typeface="Verdana"/>
                <a:cs typeface="Verdana"/>
              </a:rPr>
              <a:t>DEVICES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950">
              <a:latin typeface="Verdana"/>
              <a:cs typeface="Verdana"/>
            </a:endParaRPr>
          </a:p>
          <a:p>
            <a:pPr marL="114935" marR="52069" algn="just">
              <a:lnSpc>
                <a:spcPct val="100600"/>
              </a:lnSpc>
            </a:pPr>
            <a:r>
              <a:rPr sz="1200" spc="-5" dirty="0">
                <a:latin typeface="Tahoma"/>
                <a:cs typeface="Tahoma"/>
              </a:rPr>
              <a:t>The computer as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machine consists </a:t>
            </a:r>
            <a:r>
              <a:rPr sz="1200" dirty="0">
                <a:latin typeface="Tahoma"/>
                <a:cs typeface="Tahoma"/>
              </a:rPr>
              <a:t>of different </a:t>
            </a:r>
            <a:r>
              <a:rPr sz="1200" spc="-5" dirty="0">
                <a:latin typeface="Tahoma"/>
                <a:cs typeface="Tahoma"/>
              </a:rPr>
              <a:t>components that interact with each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other to </a:t>
            </a:r>
            <a:r>
              <a:rPr sz="1200" dirty="0">
                <a:latin typeface="Tahoma"/>
                <a:cs typeface="Tahoma"/>
              </a:rPr>
              <a:t>provide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desired </a:t>
            </a:r>
            <a:r>
              <a:rPr sz="1200" spc="-5" dirty="0">
                <a:latin typeface="Tahoma"/>
                <a:cs typeface="Tahoma"/>
              </a:rPr>
              <a:t>functionality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computer. </a:t>
            </a:r>
            <a:r>
              <a:rPr sz="1200" dirty="0">
                <a:latin typeface="Tahoma"/>
                <a:cs typeface="Tahoma"/>
              </a:rPr>
              <a:t>As a user of </a:t>
            </a:r>
            <a:r>
              <a:rPr sz="1200" spc="-5" dirty="0">
                <a:latin typeface="Tahoma"/>
                <a:cs typeface="Tahoma"/>
              </a:rPr>
              <a:t>the computer,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we </a:t>
            </a:r>
            <a:r>
              <a:rPr sz="1200" dirty="0">
                <a:latin typeface="Tahoma"/>
                <a:cs typeface="Tahoma"/>
              </a:rPr>
              <a:t>need </a:t>
            </a:r>
            <a:r>
              <a:rPr sz="1200" spc="-5" dirty="0">
                <a:latin typeface="Tahoma"/>
                <a:cs typeface="Tahoma"/>
              </a:rPr>
              <a:t>to </a:t>
            </a:r>
            <a:r>
              <a:rPr sz="1200" dirty="0">
                <a:latin typeface="Tahoma"/>
                <a:cs typeface="Tahoma"/>
              </a:rPr>
              <a:t>be </a:t>
            </a:r>
            <a:r>
              <a:rPr sz="1200" spc="-10" dirty="0">
                <a:latin typeface="Tahoma"/>
                <a:cs typeface="Tahoma"/>
              </a:rPr>
              <a:t>aware </a:t>
            </a:r>
            <a:r>
              <a:rPr sz="1200" spc="-5" dirty="0">
                <a:latin typeface="Tahoma"/>
                <a:cs typeface="Tahoma"/>
              </a:rPr>
              <a:t>of the main components of the computer, </a:t>
            </a:r>
            <a:r>
              <a:rPr sz="1200" dirty="0">
                <a:latin typeface="Tahoma"/>
                <a:cs typeface="Tahoma"/>
              </a:rPr>
              <a:t>their </a:t>
            </a:r>
            <a:r>
              <a:rPr sz="1200" spc="-5" dirty="0">
                <a:latin typeface="Tahoma"/>
                <a:cs typeface="Tahoma"/>
              </a:rPr>
              <a:t>functions and 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interconnection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betweenthe </a:t>
            </a:r>
            <a:r>
              <a:rPr sz="1200" spc="-5" dirty="0">
                <a:latin typeface="Tahoma"/>
                <a:cs typeface="Tahoma"/>
              </a:rPr>
              <a:t>different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components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ahoma"/>
              <a:cs typeface="Tahoma"/>
            </a:endParaRPr>
          </a:p>
          <a:p>
            <a:pPr marL="114935" marR="5080" algn="just">
              <a:lnSpc>
                <a:spcPct val="100699"/>
              </a:lnSpc>
            </a:pPr>
            <a:r>
              <a:rPr sz="1200" dirty="0">
                <a:latin typeface="Tahoma"/>
                <a:cs typeface="Tahoma"/>
              </a:rPr>
              <a:t>A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consists</a:t>
            </a:r>
            <a:r>
              <a:rPr sz="1200" dirty="0">
                <a:latin typeface="Tahoma"/>
                <a:cs typeface="Tahoma"/>
              </a:rPr>
              <a:t> of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three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main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components—(1)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Input/Output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(I/O)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Unit,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(2)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Central </a:t>
            </a:r>
            <a:r>
              <a:rPr sz="1200" spc="-10" dirty="0">
                <a:latin typeface="Tahoma"/>
                <a:cs typeface="Tahoma"/>
              </a:rPr>
              <a:t>Processing </a:t>
            </a:r>
            <a:r>
              <a:rPr sz="1200" spc="-5" dirty="0">
                <a:latin typeface="Tahoma"/>
                <a:cs typeface="Tahoma"/>
              </a:rPr>
              <a:t>Unit (CPU), and </a:t>
            </a:r>
            <a:r>
              <a:rPr sz="1200" dirty="0">
                <a:latin typeface="Tahoma"/>
                <a:cs typeface="Tahoma"/>
              </a:rPr>
              <a:t>(3) Memory Unit. </a:t>
            </a:r>
            <a:r>
              <a:rPr sz="1200" spc="-5" dirty="0">
                <a:latin typeface="Tahoma"/>
                <a:cs typeface="Tahoma"/>
              </a:rPr>
              <a:t>The computer </a:t>
            </a:r>
            <a:r>
              <a:rPr sz="1200" dirty="0">
                <a:latin typeface="Tahoma"/>
                <a:cs typeface="Tahoma"/>
              </a:rPr>
              <a:t>user </a:t>
            </a:r>
            <a:r>
              <a:rPr sz="1200" spc="-5" dirty="0">
                <a:latin typeface="Tahoma"/>
                <a:cs typeface="Tahoma"/>
              </a:rPr>
              <a:t>interacts with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 via 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I/O</a:t>
            </a:r>
            <a:r>
              <a:rPr sz="1200" dirty="0">
                <a:latin typeface="Tahoma"/>
                <a:cs typeface="Tahoma"/>
              </a:rPr>
              <a:t> unit.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purpose</a:t>
            </a:r>
            <a:r>
              <a:rPr sz="1200" dirty="0">
                <a:latin typeface="Tahoma"/>
                <a:cs typeface="Tahoma"/>
              </a:rPr>
              <a:t> of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I/O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unit</a:t>
            </a:r>
            <a:r>
              <a:rPr sz="1200" dirty="0">
                <a:latin typeface="Tahoma"/>
                <a:cs typeface="Tahoma"/>
              </a:rPr>
              <a:t> is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provide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3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and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</a:t>
            </a:r>
            <a:r>
              <a:rPr sz="1200" spc="2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2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input</a:t>
            </a:r>
            <a:r>
              <a:rPr sz="1200" spc="21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to</a:t>
            </a:r>
            <a:r>
              <a:rPr sz="1200" spc="20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</a:t>
            </a:r>
            <a:r>
              <a:rPr sz="1200" spc="2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2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to</a:t>
            </a:r>
            <a:r>
              <a:rPr sz="1200" spc="2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present</a:t>
            </a:r>
            <a:r>
              <a:rPr sz="1200" spc="2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relevant</a:t>
            </a:r>
            <a:r>
              <a:rPr sz="1200" spc="2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information</a:t>
            </a:r>
            <a:r>
              <a:rPr sz="1200" spc="2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2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from the computer. </a:t>
            </a:r>
            <a:r>
              <a:rPr sz="1200" dirty="0">
                <a:latin typeface="Tahoma"/>
                <a:cs typeface="Tahoma"/>
              </a:rPr>
              <a:t>CPU </a:t>
            </a:r>
            <a:r>
              <a:rPr sz="1200" spc="-5" dirty="0">
                <a:latin typeface="Tahoma"/>
                <a:cs typeface="Tahoma"/>
              </a:rPr>
              <a:t>controls the operations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computer and processes 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received</a:t>
            </a:r>
            <a:r>
              <a:rPr sz="1200" dirty="0">
                <a:latin typeface="Tahoma"/>
                <a:cs typeface="Tahoma"/>
              </a:rPr>
              <a:t> input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generate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relevant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output.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stores the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49883"/>
            <a:ext cx="5969000" cy="5577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750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and the </a:t>
            </a:r>
            <a:r>
              <a:rPr sz="1200" dirty="0">
                <a:latin typeface="Tahoma"/>
                <a:cs typeface="Tahoma"/>
              </a:rPr>
              <a:t>data during the input </a:t>
            </a:r>
            <a:r>
              <a:rPr sz="1200" spc="-5" dirty="0">
                <a:latin typeface="Tahoma"/>
                <a:cs typeface="Tahoma"/>
              </a:rPr>
              <a:t>activity, </a:t>
            </a:r>
            <a:r>
              <a:rPr sz="1200" dirty="0">
                <a:latin typeface="Tahoma"/>
                <a:cs typeface="Tahoma"/>
              </a:rPr>
              <a:t>to </a:t>
            </a:r>
            <a:r>
              <a:rPr sz="1200" spc="-5" dirty="0">
                <a:latin typeface="Tahoma"/>
                <a:cs typeface="Tahoma"/>
              </a:rPr>
              <a:t>make instructions readily available </a:t>
            </a:r>
            <a:r>
              <a:rPr sz="1200" dirty="0">
                <a:latin typeface="Tahoma"/>
                <a:cs typeface="Tahoma"/>
              </a:rPr>
              <a:t>to CPU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during</a:t>
            </a:r>
            <a:r>
              <a:rPr sz="1200" spc="-5" dirty="0">
                <a:latin typeface="Tahoma"/>
                <a:cs typeface="Tahoma"/>
              </a:rPr>
              <a:t> processing. It</a:t>
            </a:r>
            <a:r>
              <a:rPr sz="1200" dirty="0">
                <a:latin typeface="Tahoma"/>
                <a:cs typeface="Tahoma"/>
              </a:rPr>
              <a:t> also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processed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output. </a:t>
            </a:r>
            <a:r>
              <a:rPr sz="1200" dirty="0">
                <a:latin typeface="Tahoma"/>
                <a:cs typeface="Tahoma"/>
              </a:rPr>
              <a:t>C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1200" spc="-5" dirty="0">
                <a:latin typeface="Tahoma"/>
                <a:cs typeface="Tahoma"/>
              </a:rPr>
              <a:t>C</a:t>
            </a:r>
            <a:r>
              <a:rPr sz="1200" b="1" spc="-5" dirty="0">
                <a:latin typeface="Tahoma"/>
                <a:cs typeface="Tahoma"/>
              </a:rPr>
              <a:t>ENTRAL</a:t>
            </a:r>
            <a:r>
              <a:rPr sz="1200" b="1" spc="-2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PROCESSING</a:t>
            </a:r>
            <a:r>
              <a:rPr sz="1200" b="1" spc="-2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UNIT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ahoma"/>
              <a:cs typeface="Tahoma"/>
            </a:endParaRPr>
          </a:p>
          <a:p>
            <a:pPr marL="12700" marR="118745" algn="just">
              <a:lnSpc>
                <a:spcPts val="1450"/>
              </a:lnSpc>
            </a:pPr>
            <a:r>
              <a:rPr sz="1200" spc="-5" dirty="0">
                <a:latin typeface="Tahoma"/>
                <a:cs typeface="Tahoma"/>
              </a:rPr>
              <a:t>Central</a:t>
            </a:r>
            <a:r>
              <a:rPr sz="1200" spc="3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</a:t>
            </a:r>
            <a:r>
              <a:rPr sz="1200" spc="3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Unit</a:t>
            </a:r>
            <a:r>
              <a:rPr sz="1200" spc="3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(CPU)</a:t>
            </a:r>
            <a:r>
              <a:rPr sz="1200" spc="3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or</a:t>
            </a:r>
            <a:r>
              <a:rPr sz="1200" spc="3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3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processor</a:t>
            </a:r>
            <a:r>
              <a:rPr sz="1200" spc="3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3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also</a:t>
            </a:r>
            <a:r>
              <a:rPr sz="1200" spc="3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often</a:t>
            </a:r>
            <a:r>
              <a:rPr sz="1200" spc="3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called</a:t>
            </a:r>
            <a:r>
              <a:rPr sz="1200" spc="3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brain</a:t>
            </a:r>
            <a:r>
              <a:rPr sz="1250" spc="340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of </a:t>
            </a:r>
            <a:r>
              <a:rPr sz="1250" spc="-380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computer</a:t>
            </a:r>
            <a:r>
              <a:rPr sz="1200" spc="-30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ahoma"/>
              <a:cs typeface="Tahoma"/>
            </a:endParaRPr>
          </a:p>
          <a:p>
            <a:pPr marL="52069" algn="just">
              <a:lnSpc>
                <a:spcPts val="1415"/>
              </a:lnSpc>
            </a:pPr>
            <a:r>
              <a:rPr sz="1200" spc="-5" dirty="0">
                <a:latin typeface="Tahoma"/>
                <a:cs typeface="Tahoma"/>
              </a:rPr>
              <a:t>Function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CPU</a:t>
            </a:r>
            <a:endParaRPr sz="1200">
              <a:latin typeface="Tahoma"/>
              <a:cs typeface="Tahoma"/>
            </a:endParaRPr>
          </a:p>
          <a:p>
            <a:pPr marL="12700" algn="just">
              <a:lnSpc>
                <a:spcPts val="1475"/>
              </a:lnSpc>
            </a:pPr>
            <a:r>
              <a:rPr sz="1200" dirty="0">
                <a:latin typeface="Tahoma"/>
                <a:cs typeface="Tahoma"/>
              </a:rPr>
              <a:t>CPU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executes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the</a:t>
            </a:r>
            <a:r>
              <a:rPr sz="1250" spc="120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stored</a:t>
            </a:r>
            <a:r>
              <a:rPr sz="1250" spc="110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program</a:t>
            </a:r>
            <a:r>
              <a:rPr sz="1250" spc="110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instructions</a:t>
            </a:r>
            <a:r>
              <a:rPr sz="1200" spc="-25" dirty="0">
                <a:latin typeface="Tahoma"/>
                <a:cs typeface="Tahoma"/>
              </a:rPr>
              <a:t>,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i.e.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and</a:t>
            </a:r>
            <a:r>
              <a:rPr sz="1200" spc="1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data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stored</a:t>
            </a:r>
            <a:r>
              <a:rPr sz="1200" spc="1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endParaRPr sz="1200">
              <a:latin typeface="Tahoma"/>
              <a:cs typeface="Tahoma"/>
            </a:endParaRPr>
          </a:p>
          <a:p>
            <a:pPr marL="12700" marR="6985" algn="just">
              <a:lnSpc>
                <a:spcPct val="100000"/>
              </a:lnSpc>
            </a:pPr>
            <a:r>
              <a:rPr sz="1200" dirty="0">
                <a:latin typeface="Tahoma"/>
                <a:cs typeface="Tahoma"/>
              </a:rPr>
              <a:t>memory before </a:t>
            </a:r>
            <a:r>
              <a:rPr sz="1200" spc="-5" dirty="0">
                <a:latin typeface="Tahoma"/>
                <a:cs typeface="Tahoma"/>
              </a:rPr>
              <a:t>execution. For processing, </a:t>
            </a:r>
            <a:r>
              <a:rPr sz="1200" dirty="0">
                <a:latin typeface="Tahoma"/>
                <a:cs typeface="Tahoma"/>
              </a:rPr>
              <a:t>CPU gets </a:t>
            </a:r>
            <a:r>
              <a:rPr sz="1200" spc="-5" dirty="0">
                <a:latin typeface="Tahoma"/>
                <a:cs typeface="Tahoma"/>
              </a:rPr>
              <a:t>data and instructions from the </a:t>
            </a:r>
            <a:r>
              <a:rPr sz="1200" dirty="0">
                <a:latin typeface="Tahoma"/>
                <a:cs typeface="Tahoma"/>
              </a:rPr>
              <a:t> memory.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It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interprets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program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performs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arithmetic</a:t>
            </a:r>
            <a:r>
              <a:rPr sz="1200" spc="1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logic</a:t>
            </a:r>
            <a:endParaRPr sz="1200">
              <a:latin typeface="Tahoma"/>
              <a:cs typeface="Tahoma"/>
            </a:endParaRPr>
          </a:p>
          <a:p>
            <a:pPr marL="12700" marR="5080" algn="just">
              <a:lnSpc>
                <a:spcPct val="10040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operations required for the processing of </a:t>
            </a:r>
            <a:r>
              <a:rPr sz="1200" spc="-10" dirty="0">
                <a:latin typeface="Tahoma"/>
                <a:cs typeface="Tahoma"/>
              </a:rPr>
              <a:t>data. </a:t>
            </a:r>
            <a:r>
              <a:rPr sz="1200" dirty="0">
                <a:latin typeface="Tahoma"/>
                <a:cs typeface="Tahoma"/>
              </a:rPr>
              <a:t>Then, it sends </a:t>
            </a:r>
            <a:r>
              <a:rPr sz="1200" spc="-5" dirty="0">
                <a:latin typeface="Tahoma"/>
                <a:cs typeface="Tahoma"/>
              </a:rPr>
              <a:t>the processed data </a:t>
            </a:r>
            <a:r>
              <a:rPr sz="1200" spc="5" dirty="0">
                <a:latin typeface="Tahoma"/>
                <a:cs typeface="Tahoma"/>
              </a:rPr>
              <a:t>or 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result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memory.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CPU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also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acts</a:t>
            </a:r>
            <a:r>
              <a:rPr sz="1200" spc="-5" dirty="0">
                <a:latin typeface="Tahoma"/>
                <a:cs typeface="Tahoma"/>
              </a:rPr>
              <a:t> as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 administrator</a:t>
            </a:r>
            <a:r>
              <a:rPr sz="1200" dirty="0">
                <a:latin typeface="Tahoma"/>
                <a:cs typeface="Tahoma"/>
              </a:rPr>
              <a:t> and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responsible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for </a:t>
            </a:r>
            <a:r>
              <a:rPr sz="1200" spc="-5" dirty="0">
                <a:latin typeface="Tahoma"/>
                <a:cs typeface="Tahoma"/>
              </a:rPr>
              <a:t> supervising operations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other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parts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computer.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1200" spc="-5" dirty="0">
                <a:latin typeface="Tahoma"/>
                <a:cs typeface="Tahoma"/>
              </a:rPr>
              <a:t>Functional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parts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CPU</a:t>
            </a:r>
            <a:endParaRPr sz="1200">
              <a:latin typeface="Tahoma"/>
              <a:cs typeface="Tahoma"/>
            </a:endParaRPr>
          </a:p>
          <a:p>
            <a:pPr marL="12700" marR="119380" algn="just">
              <a:lnSpc>
                <a:spcPct val="98000"/>
              </a:lnSpc>
              <a:spcBef>
                <a:spcPts val="345"/>
              </a:spcBef>
            </a:pPr>
            <a:r>
              <a:rPr sz="1200" spc="-5" dirty="0">
                <a:latin typeface="Tahoma"/>
                <a:cs typeface="Tahoma"/>
              </a:rPr>
              <a:t>CPU (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Figure </a:t>
            </a:r>
            <a:r>
              <a:rPr sz="1200" u="sng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1.6</a:t>
            </a:r>
            <a:r>
              <a:rPr sz="1200" dirty="0">
                <a:latin typeface="Tahoma"/>
                <a:cs typeface="Tahoma"/>
              </a:rPr>
              <a:t>) </a:t>
            </a:r>
            <a:r>
              <a:rPr sz="1200" spc="-5" dirty="0">
                <a:latin typeface="Tahoma"/>
                <a:cs typeface="Tahoma"/>
              </a:rPr>
              <a:t>consists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Arithmetic </a:t>
            </a:r>
            <a:r>
              <a:rPr sz="1200" dirty="0">
                <a:latin typeface="Tahoma"/>
                <a:cs typeface="Tahoma"/>
              </a:rPr>
              <a:t>Logic Unit (ALU) </a:t>
            </a:r>
            <a:r>
              <a:rPr sz="1200" spc="-5" dirty="0">
                <a:latin typeface="Tahoma"/>
                <a:cs typeface="Tahoma"/>
              </a:rPr>
              <a:t>and Control </a:t>
            </a:r>
            <a:r>
              <a:rPr sz="1200" dirty="0">
                <a:latin typeface="Tahoma"/>
                <a:cs typeface="Tahoma"/>
              </a:rPr>
              <a:t>Unit </a:t>
            </a:r>
            <a:r>
              <a:rPr sz="1200" spc="-5" dirty="0">
                <a:latin typeface="Tahoma"/>
                <a:cs typeface="Tahoma"/>
              </a:rPr>
              <a:t>(CU). In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addition, </a:t>
            </a:r>
            <a:r>
              <a:rPr sz="1200" spc="10" dirty="0">
                <a:latin typeface="Tahoma"/>
                <a:cs typeface="Tahoma"/>
              </a:rPr>
              <a:t>CPUalso </a:t>
            </a:r>
            <a:r>
              <a:rPr sz="1200" spc="-5" dirty="0">
                <a:latin typeface="Tahoma"/>
                <a:cs typeface="Tahoma"/>
              </a:rPr>
              <a:t>has </a:t>
            </a:r>
            <a:r>
              <a:rPr sz="1200" dirty="0">
                <a:latin typeface="Tahoma"/>
                <a:cs typeface="Tahoma"/>
              </a:rPr>
              <a:t>a set of </a:t>
            </a:r>
            <a:r>
              <a:rPr sz="1200" spc="-5" dirty="0">
                <a:latin typeface="Tahoma"/>
                <a:cs typeface="Tahoma"/>
              </a:rPr>
              <a:t>registers which are temporary </a:t>
            </a:r>
            <a:r>
              <a:rPr sz="1200" dirty="0">
                <a:latin typeface="Tahoma"/>
                <a:cs typeface="Tahoma"/>
              </a:rPr>
              <a:t>storage </a:t>
            </a:r>
            <a:r>
              <a:rPr sz="1200" spc="-5" dirty="0">
                <a:latin typeface="Tahoma"/>
                <a:cs typeface="Tahoma"/>
              </a:rPr>
              <a:t>areas for holding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data, and instructions. </a:t>
            </a:r>
            <a:r>
              <a:rPr sz="1250" spc="-30" dirty="0">
                <a:latin typeface="Tahoma"/>
                <a:cs typeface="Tahoma"/>
              </a:rPr>
              <a:t>ALU </a:t>
            </a:r>
            <a:r>
              <a:rPr sz="1200" spc="-5" dirty="0">
                <a:latin typeface="Tahoma"/>
                <a:cs typeface="Tahoma"/>
              </a:rPr>
              <a:t>performs the arithmetic and logic operations </a:t>
            </a:r>
            <a:r>
              <a:rPr sz="1200" dirty="0">
                <a:latin typeface="Tahoma"/>
                <a:cs typeface="Tahoma"/>
              </a:rPr>
              <a:t>on </a:t>
            </a:r>
            <a:r>
              <a:rPr sz="1200" spc="-5" dirty="0">
                <a:latin typeface="Tahoma"/>
                <a:cs typeface="Tahoma"/>
              </a:rPr>
              <a:t>the data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 </a:t>
            </a:r>
            <a:r>
              <a:rPr sz="1200" dirty="0">
                <a:latin typeface="Tahoma"/>
                <a:cs typeface="Tahoma"/>
              </a:rPr>
              <a:t>is made </a:t>
            </a:r>
            <a:r>
              <a:rPr sz="1200" spc="-5" dirty="0">
                <a:latin typeface="Tahoma"/>
                <a:cs typeface="Tahoma"/>
              </a:rPr>
              <a:t>available to </a:t>
            </a:r>
            <a:r>
              <a:rPr sz="1200" dirty="0">
                <a:latin typeface="Tahoma"/>
                <a:cs typeface="Tahoma"/>
              </a:rPr>
              <a:t>it. </a:t>
            </a:r>
            <a:r>
              <a:rPr sz="1250" spc="-35" dirty="0">
                <a:latin typeface="Tahoma"/>
                <a:cs typeface="Tahoma"/>
              </a:rPr>
              <a:t>CU </a:t>
            </a:r>
            <a:r>
              <a:rPr sz="1200" spc="5" dirty="0">
                <a:latin typeface="Tahoma"/>
                <a:cs typeface="Tahoma"/>
              </a:rPr>
              <a:t>isresponsible </a:t>
            </a:r>
            <a:r>
              <a:rPr sz="1200" spc="-5" dirty="0">
                <a:latin typeface="Tahoma"/>
                <a:cs typeface="Tahoma"/>
              </a:rPr>
              <a:t>for organizing the </a:t>
            </a:r>
            <a:r>
              <a:rPr sz="1200" dirty="0">
                <a:latin typeface="Tahoma"/>
                <a:cs typeface="Tahoma"/>
              </a:rPr>
              <a:t>processing of </a:t>
            </a:r>
            <a:r>
              <a:rPr sz="1200" spc="-5" dirty="0">
                <a:latin typeface="Tahoma"/>
                <a:cs typeface="Tahoma"/>
              </a:rPr>
              <a:t>data and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instructions. </a:t>
            </a:r>
            <a:r>
              <a:rPr sz="1250" spc="-35" dirty="0">
                <a:latin typeface="Tahoma"/>
                <a:cs typeface="Tahoma"/>
              </a:rPr>
              <a:t>CU </a:t>
            </a:r>
            <a:r>
              <a:rPr sz="1200" spc="-5" dirty="0">
                <a:latin typeface="Tahoma"/>
                <a:cs typeface="Tahoma"/>
              </a:rPr>
              <a:t>controls and coordinates the activity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other units of </a:t>
            </a:r>
            <a:r>
              <a:rPr sz="1200" spc="-5" dirty="0">
                <a:latin typeface="Tahoma"/>
                <a:cs typeface="Tahoma"/>
              </a:rPr>
              <a:t>computer. </a:t>
            </a:r>
            <a:r>
              <a:rPr sz="1200" dirty="0">
                <a:latin typeface="Tahoma"/>
                <a:cs typeface="Tahoma"/>
              </a:rPr>
              <a:t> CPU uses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registers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store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data, instructions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during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processing.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ahoma"/>
              <a:cs typeface="Tahoma"/>
            </a:endParaRPr>
          </a:p>
          <a:p>
            <a:pPr marL="12700" marR="5080" algn="just">
              <a:lnSpc>
                <a:spcPct val="97800"/>
              </a:lnSpc>
            </a:pPr>
            <a:r>
              <a:rPr sz="1200" spc="-5" dirty="0">
                <a:latin typeface="Tahoma"/>
                <a:cs typeface="Tahoma"/>
              </a:rPr>
              <a:t>The CPU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10" dirty="0">
                <a:latin typeface="Tahoma"/>
                <a:cs typeface="Tahoma"/>
              </a:rPr>
              <a:t>fabricated </a:t>
            </a:r>
            <a:r>
              <a:rPr sz="1200" spc="-5" dirty="0">
                <a:latin typeface="Tahoma"/>
                <a:cs typeface="Tahoma"/>
              </a:rPr>
              <a:t>as </a:t>
            </a:r>
            <a:r>
              <a:rPr sz="1200" dirty="0">
                <a:latin typeface="Tahoma"/>
                <a:cs typeface="Tahoma"/>
              </a:rPr>
              <a:t>a single </a:t>
            </a:r>
            <a:r>
              <a:rPr sz="1200" spc="-5" dirty="0">
                <a:latin typeface="Tahoma"/>
                <a:cs typeface="Tahoma"/>
              </a:rPr>
              <a:t>Integrated </a:t>
            </a:r>
            <a:r>
              <a:rPr sz="1200" dirty="0">
                <a:latin typeface="Tahoma"/>
                <a:cs typeface="Tahoma"/>
              </a:rPr>
              <a:t>Circuit (IC) </a:t>
            </a:r>
            <a:r>
              <a:rPr sz="1200" spc="-5" dirty="0">
                <a:latin typeface="Tahoma"/>
                <a:cs typeface="Tahoma"/>
              </a:rPr>
              <a:t>chip, and </a:t>
            </a:r>
            <a:r>
              <a:rPr sz="1200" spc="5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also known as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50" spc="-25" dirty="0">
                <a:latin typeface="Tahoma"/>
                <a:cs typeface="Tahoma"/>
              </a:rPr>
              <a:t>microprocessor</a:t>
            </a:r>
            <a:r>
              <a:rPr sz="1200" spc="-25" dirty="0">
                <a:latin typeface="Tahoma"/>
                <a:cs typeface="Tahoma"/>
              </a:rPr>
              <a:t>. </a:t>
            </a:r>
            <a:r>
              <a:rPr sz="1200" spc="-5" dirty="0">
                <a:latin typeface="Tahoma"/>
                <a:cs typeface="Tahoma"/>
              </a:rPr>
              <a:t>The microprocessor </a:t>
            </a:r>
            <a:r>
              <a:rPr sz="1200" dirty="0">
                <a:latin typeface="Tahoma"/>
                <a:cs typeface="Tahoma"/>
              </a:rPr>
              <a:t>is plugged into </a:t>
            </a:r>
            <a:r>
              <a:rPr sz="1200" spc="-5" dirty="0">
                <a:latin typeface="Tahoma"/>
                <a:cs typeface="Tahoma"/>
              </a:rPr>
              <a:t>the motherboard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computer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(</a:t>
            </a:r>
            <a:r>
              <a:rPr sz="1250" spc="-30" dirty="0">
                <a:latin typeface="Tahoma"/>
                <a:cs typeface="Tahoma"/>
              </a:rPr>
              <a:t>Motherboard </a:t>
            </a:r>
            <a:r>
              <a:rPr sz="1200" dirty="0">
                <a:latin typeface="Tahoma"/>
                <a:cs typeface="Tahoma"/>
              </a:rPr>
              <a:t>is a </a:t>
            </a:r>
            <a:r>
              <a:rPr sz="1200" spc="-5" dirty="0">
                <a:latin typeface="Tahoma"/>
                <a:cs typeface="Tahoma"/>
              </a:rPr>
              <a:t>circuit board that has electronic circuit etched </a:t>
            </a:r>
            <a:r>
              <a:rPr sz="1200" dirty="0">
                <a:latin typeface="Tahoma"/>
                <a:cs typeface="Tahoma"/>
              </a:rPr>
              <a:t>on it </a:t>
            </a:r>
            <a:r>
              <a:rPr sz="1200" spc="-5" dirty="0">
                <a:latin typeface="Tahoma"/>
                <a:cs typeface="Tahoma"/>
              </a:rPr>
              <a:t>and connects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 microprocessor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with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other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hardware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components).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9335211"/>
            <a:ext cx="1116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Figure</a:t>
            </a:r>
            <a:r>
              <a:rPr sz="1200" b="1" spc="-55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1.6</a:t>
            </a:r>
            <a:r>
              <a:rPr sz="1200" b="1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CPU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6603365"/>
            <a:ext cx="3346450" cy="260959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8496" y="841641"/>
            <a:ext cx="6144260" cy="627253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b="1" i="1" spc="-160" dirty="0">
                <a:latin typeface="Verdana"/>
                <a:cs typeface="Verdana"/>
              </a:rPr>
              <a:t>A</a:t>
            </a:r>
            <a:r>
              <a:rPr sz="1250" b="1" i="1" spc="-110" dirty="0">
                <a:latin typeface="Verdana"/>
                <a:cs typeface="Verdana"/>
              </a:rPr>
              <a:t>r</a:t>
            </a:r>
            <a:r>
              <a:rPr sz="1250" b="1" i="1" spc="-114" dirty="0">
                <a:latin typeface="Verdana"/>
                <a:cs typeface="Verdana"/>
              </a:rPr>
              <a:t>ithm</a:t>
            </a:r>
            <a:r>
              <a:rPr sz="1250" b="1" i="1" spc="-125" dirty="0">
                <a:latin typeface="Verdana"/>
                <a:cs typeface="Verdana"/>
              </a:rPr>
              <a:t>e</a:t>
            </a:r>
            <a:r>
              <a:rPr sz="1250" b="1" i="1" spc="-75" dirty="0">
                <a:latin typeface="Verdana"/>
                <a:cs typeface="Verdana"/>
              </a:rPr>
              <a:t>t</a:t>
            </a:r>
            <a:r>
              <a:rPr sz="1250" b="1" i="1" spc="-85" dirty="0">
                <a:latin typeface="Verdana"/>
                <a:cs typeface="Verdana"/>
              </a:rPr>
              <a:t>ic</a:t>
            </a:r>
            <a:r>
              <a:rPr sz="1250" b="1" i="1" spc="-105" dirty="0">
                <a:latin typeface="Verdana"/>
                <a:cs typeface="Verdana"/>
              </a:rPr>
              <a:t> </a:t>
            </a:r>
            <a:r>
              <a:rPr sz="1250" b="1" i="1" spc="-110" dirty="0">
                <a:latin typeface="Verdana"/>
                <a:cs typeface="Verdana"/>
              </a:rPr>
              <a:t>Logi</a:t>
            </a:r>
            <a:r>
              <a:rPr sz="1250" b="1" i="1" spc="-105" dirty="0">
                <a:latin typeface="Verdana"/>
                <a:cs typeface="Verdana"/>
              </a:rPr>
              <a:t>c</a:t>
            </a:r>
            <a:r>
              <a:rPr sz="1250" b="1" i="1" spc="-114" dirty="0">
                <a:latin typeface="Verdana"/>
                <a:cs typeface="Verdana"/>
              </a:rPr>
              <a:t> </a:t>
            </a:r>
            <a:r>
              <a:rPr sz="1250" b="1" i="1" spc="-100" dirty="0">
                <a:latin typeface="Verdana"/>
                <a:cs typeface="Verdana"/>
              </a:rPr>
              <a:t>Unit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Verdana"/>
              <a:cs typeface="Verdana"/>
            </a:endParaRPr>
          </a:p>
          <a:p>
            <a:pPr marL="342900" indent="-229235" algn="just">
              <a:lnSpc>
                <a:spcPct val="100000"/>
              </a:lnSpc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dirty="0">
                <a:latin typeface="Tahoma"/>
                <a:cs typeface="Tahoma"/>
              </a:rPr>
              <a:t>ALU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consists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two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units—arithmetic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logic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unit.</a:t>
            </a:r>
            <a:endParaRPr sz="1200">
              <a:latin typeface="Tahoma"/>
              <a:cs typeface="Tahoma"/>
            </a:endParaRPr>
          </a:p>
          <a:p>
            <a:pPr marL="342900" marR="332740" indent="-228600" algn="just">
              <a:lnSpc>
                <a:spcPct val="100400"/>
              </a:lnSpc>
              <a:spcBef>
                <a:spcPts val="20"/>
              </a:spcBef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spc="-5" dirty="0">
                <a:latin typeface="Tahoma"/>
                <a:cs typeface="Tahoma"/>
              </a:rPr>
              <a:t>The arithmetic </a:t>
            </a:r>
            <a:r>
              <a:rPr sz="1200" dirty="0">
                <a:latin typeface="Tahoma"/>
                <a:cs typeface="Tahoma"/>
              </a:rPr>
              <a:t>unit </a:t>
            </a:r>
            <a:r>
              <a:rPr sz="1200" spc="-5" dirty="0">
                <a:latin typeface="Tahoma"/>
                <a:cs typeface="Tahoma"/>
              </a:rPr>
              <a:t>performs arithmetic operations on the data that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made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available to </a:t>
            </a:r>
            <a:r>
              <a:rPr sz="1200" spc="10" dirty="0">
                <a:latin typeface="Tahoma"/>
                <a:cs typeface="Tahoma"/>
              </a:rPr>
              <a:t>it.Some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the arithmetic operations supported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5" dirty="0">
                <a:latin typeface="Tahoma"/>
                <a:cs typeface="Tahoma"/>
              </a:rPr>
              <a:t>the arithmetic </a:t>
            </a:r>
            <a:r>
              <a:rPr sz="1200" dirty="0">
                <a:latin typeface="Tahoma"/>
                <a:cs typeface="Tahoma"/>
              </a:rPr>
              <a:t>unit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are—addition,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subtraction,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multiplication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division.</a:t>
            </a:r>
            <a:endParaRPr sz="1200">
              <a:latin typeface="Tahoma"/>
              <a:cs typeface="Tahoma"/>
            </a:endParaRPr>
          </a:p>
          <a:p>
            <a:pPr marL="342900" marR="795655" indent="-228600" algn="just">
              <a:lnSpc>
                <a:spcPct val="100600"/>
              </a:lnSpc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spc="-5" dirty="0">
                <a:latin typeface="Tahoma"/>
                <a:cs typeface="Tahoma"/>
              </a:rPr>
              <a:t>The logic </a:t>
            </a:r>
            <a:r>
              <a:rPr sz="1200" dirty="0">
                <a:latin typeface="Tahoma"/>
                <a:cs typeface="Tahoma"/>
              </a:rPr>
              <a:t>unit of ALU is </a:t>
            </a:r>
            <a:r>
              <a:rPr sz="1200" spc="-5" dirty="0">
                <a:latin typeface="Tahoma"/>
                <a:cs typeface="Tahoma"/>
              </a:rPr>
              <a:t>responsible for performing logic operations. Logic </a:t>
            </a:r>
            <a:r>
              <a:rPr sz="1200" dirty="0">
                <a:latin typeface="Tahoma"/>
                <a:cs typeface="Tahoma"/>
              </a:rPr>
              <a:t> unit </a:t>
            </a:r>
            <a:r>
              <a:rPr sz="1200" spc="-10" dirty="0">
                <a:latin typeface="Tahoma"/>
                <a:cs typeface="Tahoma"/>
              </a:rPr>
              <a:t>performs comparisons of </a:t>
            </a:r>
            <a:r>
              <a:rPr sz="1200" spc="-5" dirty="0">
                <a:latin typeface="Tahoma"/>
                <a:cs typeface="Tahoma"/>
              </a:rPr>
              <a:t>numbers, </a:t>
            </a:r>
            <a:r>
              <a:rPr sz="1200" spc="-10" dirty="0">
                <a:latin typeface="Tahoma"/>
                <a:cs typeface="Tahoma"/>
              </a:rPr>
              <a:t>letters and special</a:t>
            </a:r>
            <a:r>
              <a:rPr sz="1200" spc="3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characters.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Logic operations </a:t>
            </a:r>
            <a:r>
              <a:rPr sz="1200" dirty="0">
                <a:latin typeface="Tahoma"/>
                <a:cs typeface="Tahoma"/>
              </a:rPr>
              <a:t>include </a:t>
            </a:r>
            <a:r>
              <a:rPr sz="1200" spc="-5" dirty="0">
                <a:latin typeface="Tahoma"/>
                <a:cs typeface="Tahoma"/>
              </a:rPr>
              <a:t>testing for greater than, </a:t>
            </a:r>
            <a:r>
              <a:rPr sz="1200" dirty="0">
                <a:latin typeface="Tahoma"/>
                <a:cs typeface="Tahoma"/>
              </a:rPr>
              <a:t>less </a:t>
            </a:r>
            <a:r>
              <a:rPr sz="1200" spc="-5" dirty="0">
                <a:latin typeface="Tahoma"/>
                <a:cs typeface="Tahoma"/>
              </a:rPr>
              <a:t>than or equal </a:t>
            </a:r>
            <a:r>
              <a:rPr sz="1200" dirty="0">
                <a:latin typeface="Tahoma"/>
                <a:cs typeface="Tahoma"/>
              </a:rPr>
              <a:t>to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condition.</a:t>
            </a:r>
            <a:endParaRPr sz="1200">
              <a:latin typeface="Tahoma"/>
              <a:cs typeface="Tahoma"/>
            </a:endParaRPr>
          </a:p>
          <a:p>
            <a:pPr marL="342900" marR="422909" indent="-228600" algn="just">
              <a:lnSpc>
                <a:spcPct val="100000"/>
              </a:lnSpc>
              <a:spcBef>
                <a:spcPts val="275"/>
              </a:spcBef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spc="-5" dirty="0">
                <a:latin typeface="Tahoma"/>
                <a:cs typeface="Tahoma"/>
              </a:rPr>
              <a:t>ALU </a:t>
            </a:r>
            <a:r>
              <a:rPr sz="1200" spc="-10" dirty="0">
                <a:latin typeface="Tahoma"/>
                <a:cs typeface="Tahoma"/>
              </a:rPr>
              <a:t>performs arithmetic </a:t>
            </a:r>
            <a:r>
              <a:rPr sz="1200" spc="-5" dirty="0">
                <a:latin typeface="Tahoma"/>
                <a:cs typeface="Tahoma"/>
              </a:rPr>
              <a:t>and logic </a:t>
            </a:r>
            <a:r>
              <a:rPr sz="1200" spc="-10" dirty="0">
                <a:latin typeface="Tahoma"/>
                <a:cs typeface="Tahoma"/>
              </a:rPr>
              <a:t>operations, and uses</a:t>
            </a:r>
            <a:r>
              <a:rPr sz="1200" spc="355" dirty="0">
                <a:latin typeface="Tahoma"/>
                <a:cs typeface="Tahoma"/>
              </a:rPr>
              <a:t> </a:t>
            </a:r>
            <a:r>
              <a:rPr sz="1250" spc="-35" dirty="0">
                <a:latin typeface="Tahoma"/>
                <a:cs typeface="Tahoma"/>
              </a:rPr>
              <a:t>registers </a:t>
            </a:r>
            <a:r>
              <a:rPr sz="1200" spc="-5" dirty="0">
                <a:latin typeface="Tahoma"/>
                <a:cs typeface="Tahoma"/>
              </a:rPr>
              <a:t>to hold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 data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</a:t>
            </a:r>
            <a:r>
              <a:rPr sz="1200" spc="-12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isbeing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processed.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250" b="1" i="1" spc="-110" dirty="0">
                <a:latin typeface="Verdana"/>
                <a:cs typeface="Verdana"/>
              </a:rPr>
              <a:t>Registers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Verdana"/>
              <a:cs typeface="Verdana"/>
            </a:endParaRPr>
          </a:p>
          <a:p>
            <a:pPr marL="342900" marR="694690" indent="-228600" algn="just">
              <a:lnSpc>
                <a:spcPct val="100800"/>
              </a:lnSpc>
              <a:spcBef>
                <a:spcPts val="5"/>
              </a:spcBef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spc="-5" dirty="0">
                <a:latin typeface="Tahoma"/>
                <a:cs typeface="Tahoma"/>
              </a:rPr>
              <a:t>Registers are high-speed storage areas within the </a:t>
            </a:r>
            <a:r>
              <a:rPr sz="1200" dirty="0">
                <a:latin typeface="Tahoma"/>
                <a:cs typeface="Tahoma"/>
              </a:rPr>
              <a:t>CPU, but </a:t>
            </a:r>
            <a:r>
              <a:rPr sz="1200" spc="-5" dirty="0">
                <a:latin typeface="Tahoma"/>
                <a:cs typeface="Tahoma"/>
              </a:rPr>
              <a:t>have </a:t>
            </a:r>
            <a:r>
              <a:rPr sz="1200" spc="-1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least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storage </a:t>
            </a:r>
            <a:r>
              <a:rPr sz="1200" spc="-10" dirty="0">
                <a:latin typeface="Tahoma"/>
                <a:cs typeface="Tahoma"/>
              </a:rPr>
              <a:t>capacity. Registers are </a:t>
            </a:r>
            <a:r>
              <a:rPr sz="1200" dirty="0">
                <a:latin typeface="Tahoma"/>
                <a:cs typeface="Tahoma"/>
              </a:rPr>
              <a:t>not </a:t>
            </a:r>
            <a:r>
              <a:rPr sz="1200" spc="-10" dirty="0">
                <a:latin typeface="Tahoma"/>
                <a:cs typeface="Tahoma"/>
              </a:rPr>
              <a:t>referenced </a:t>
            </a:r>
            <a:r>
              <a:rPr sz="1200" spc="-5" dirty="0">
                <a:latin typeface="Tahoma"/>
                <a:cs typeface="Tahoma"/>
              </a:rPr>
              <a:t>by their </a:t>
            </a:r>
            <a:r>
              <a:rPr sz="1200" spc="-10" dirty="0">
                <a:latin typeface="Tahoma"/>
                <a:cs typeface="Tahoma"/>
              </a:rPr>
              <a:t>address, </a:t>
            </a:r>
            <a:r>
              <a:rPr sz="1200" dirty="0">
                <a:latin typeface="Tahoma"/>
                <a:cs typeface="Tahoma"/>
              </a:rPr>
              <a:t>but </a:t>
            </a:r>
            <a:r>
              <a:rPr sz="1200" spc="-10" dirty="0">
                <a:latin typeface="Tahoma"/>
                <a:cs typeface="Tahoma"/>
              </a:rPr>
              <a:t>are 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directly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accessed</a:t>
            </a:r>
            <a:r>
              <a:rPr sz="1200" spc="-1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andmanipulated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by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CPU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during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execution.</a:t>
            </a:r>
            <a:endParaRPr sz="1200">
              <a:latin typeface="Tahoma"/>
              <a:cs typeface="Tahoma"/>
            </a:endParaRPr>
          </a:p>
          <a:p>
            <a:pPr marL="342900" marR="180340" indent="-228600" algn="just">
              <a:lnSpc>
                <a:spcPts val="1370"/>
              </a:lnSpc>
              <a:spcBef>
                <a:spcPts val="30"/>
              </a:spcBef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spc="-5" dirty="0">
                <a:latin typeface="Tahoma"/>
                <a:cs typeface="Tahoma"/>
              </a:rPr>
              <a:t>Registers store data, instructions, </a:t>
            </a:r>
            <a:r>
              <a:rPr sz="1200" dirty="0">
                <a:latin typeface="Tahoma"/>
                <a:cs typeface="Tahoma"/>
              </a:rPr>
              <a:t>addresses </a:t>
            </a:r>
            <a:r>
              <a:rPr sz="1200" spc="-5" dirty="0">
                <a:latin typeface="Tahoma"/>
                <a:cs typeface="Tahoma"/>
              </a:rPr>
              <a:t>and intermediate results of processing.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Registers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often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referred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 as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CPU‘s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working</a:t>
            </a:r>
            <a:r>
              <a:rPr sz="1250" spc="-20" dirty="0">
                <a:latin typeface="Tahoma"/>
                <a:cs typeface="Tahoma"/>
              </a:rPr>
              <a:t> </a:t>
            </a:r>
            <a:r>
              <a:rPr sz="1250" spc="-30" dirty="0">
                <a:latin typeface="Tahoma"/>
                <a:cs typeface="Tahoma"/>
              </a:rPr>
              <a:t>memory</a:t>
            </a:r>
            <a:r>
              <a:rPr sz="1200" spc="-30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342900" marR="332740" indent="-228600" algn="just">
              <a:lnSpc>
                <a:spcPct val="100600"/>
              </a:lnSpc>
              <a:spcBef>
                <a:spcPts val="5"/>
              </a:spcBef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that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require</a:t>
            </a:r>
            <a:r>
              <a:rPr sz="1200" dirty="0">
                <a:latin typeface="Tahoma"/>
                <a:cs typeface="Tahoma"/>
              </a:rPr>
              <a:t> processing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must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brought</a:t>
            </a:r>
            <a:r>
              <a:rPr sz="1200" dirty="0">
                <a:latin typeface="Tahoma"/>
                <a:cs typeface="Tahoma"/>
              </a:rPr>
              <a:t> in</a:t>
            </a:r>
            <a:r>
              <a:rPr sz="1200" spc="3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registers </a:t>
            </a:r>
            <a:r>
              <a:rPr sz="1200" dirty="0">
                <a:latin typeface="Tahoma"/>
                <a:cs typeface="Tahoma"/>
              </a:rPr>
              <a:t>of CPU </a:t>
            </a:r>
            <a:r>
              <a:rPr sz="1200" spc="-10" dirty="0">
                <a:latin typeface="Tahoma"/>
                <a:cs typeface="Tahoma"/>
              </a:rPr>
              <a:t>before </a:t>
            </a:r>
            <a:r>
              <a:rPr sz="1200" spc="-5" dirty="0">
                <a:latin typeface="Tahoma"/>
                <a:cs typeface="Tahoma"/>
              </a:rPr>
              <a:t>they can </a:t>
            </a:r>
            <a:r>
              <a:rPr sz="1200" spc="-10" dirty="0">
                <a:latin typeface="Tahoma"/>
                <a:cs typeface="Tahoma"/>
              </a:rPr>
              <a:t>be processed. </a:t>
            </a:r>
            <a:r>
              <a:rPr sz="1200" spc="-5" dirty="0">
                <a:latin typeface="Tahoma"/>
                <a:cs typeface="Tahoma"/>
              </a:rPr>
              <a:t>For </a:t>
            </a:r>
            <a:r>
              <a:rPr sz="1200" spc="-10" dirty="0">
                <a:latin typeface="Tahoma"/>
                <a:cs typeface="Tahoma"/>
              </a:rPr>
              <a:t>example, if </a:t>
            </a:r>
            <a:r>
              <a:rPr sz="1200" spc="-5" dirty="0">
                <a:latin typeface="Tahoma"/>
                <a:cs typeface="Tahoma"/>
              </a:rPr>
              <a:t>two numbers </a:t>
            </a:r>
            <a:r>
              <a:rPr sz="1200" spc="-10" dirty="0">
                <a:latin typeface="Tahoma"/>
                <a:cs typeface="Tahoma"/>
              </a:rPr>
              <a:t>are </a:t>
            </a:r>
            <a:r>
              <a:rPr sz="1200" spc="-5" dirty="0">
                <a:latin typeface="Tahoma"/>
                <a:cs typeface="Tahoma"/>
              </a:rPr>
              <a:t> to </a:t>
            </a:r>
            <a:r>
              <a:rPr sz="1200" dirty="0">
                <a:latin typeface="Tahoma"/>
                <a:cs typeface="Tahoma"/>
              </a:rPr>
              <a:t>be </a:t>
            </a:r>
            <a:r>
              <a:rPr sz="1200" spc="-5" dirty="0">
                <a:latin typeface="Tahoma"/>
                <a:cs typeface="Tahoma"/>
              </a:rPr>
              <a:t>added, both </a:t>
            </a:r>
            <a:r>
              <a:rPr sz="1200" dirty="0">
                <a:latin typeface="Tahoma"/>
                <a:cs typeface="Tahoma"/>
              </a:rPr>
              <a:t>numbers </a:t>
            </a:r>
            <a:r>
              <a:rPr sz="1200" spc="-5" dirty="0">
                <a:latin typeface="Tahoma"/>
                <a:cs typeface="Tahoma"/>
              </a:rPr>
              <a:t>are brought </a:t>
            </a:r>
            <a:r>
              <a:rPr sz="1200" dirty="0">
                <a:latin typeface="Tahoma"/>
                <a:cs typeface="Tahoma"/>
              </a:rPr>
              <a:t>in the </a:t>
            </a:r>
            <a:r>
              <a:rPr sz="1200" spc="-5" dirty="0">
                <a:latin typeface="Tahoma"/>
                <a:cs typeface="Tahoma"/>
              </a:rPr>
              <a:t>registers, added and the result </a:t>
            </a:r>
            <a:r>
              <a:rPr sz="1200" dirty="0">
                <a:latin typeface="Tahoma"/>
                <a:cs typeface="Tahoma"/>
              </a:rPr>
              <a:t>is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also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placed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 a</a:t>
            </a:r>
            <a:r>
              <a:rPr sz="1200" spc="-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register.</a:t>
            </a:r>
            <a:endParaRPr sz="1200">
              <a:latin typeface="Tahoma"/>
              <a:cs typeface="Tahoma"/>
            </a:endParaRPr>
          </a:p>
          <a:p>
            <a:pPr marL="342900" marR="524510" indent="-228600" algn="just">
              <a:lnSpc>
                <a:spcPts val="1450"/>
              </a:lnSpc>
              <a:spcBef>
                <a:spcPts val="50"/>
              </a:spcBef>
              <a:buSzPct val="83333"/>
              <a:buFont typeface="Symbol"/>
              <a:buChar char=""/>
              <a:tabLst>
                <a:tab pos="343535" algn="l"/>
              </a:tabLst>
            </a:pPr>
            <a:r>
              <a:rPr sz="1200" spc="-10" dirty="0">
                <a:latin typeface="Tahoma"/>
                <a:cs typeface="Tahoma"/>
              </a:rPr>
              <a:t>Registers are </a:t>
            </a:r>
            <a:r>
              <a:rPr sz="1200" spc="-5" dirty="0">
                <a:latin typeface="Tahoma"/>
                <a:cs typeface="Tahoma"/>
              </a:rPr>
              <a:t>used </a:t>
            </a:r>
            <a:r>
              <a:rPr sz="1200" spc="-10" dirty="0">
                <a:latin typeface="Tahoma"/>
                <a:cs typeface="Tahoma"/>
              </a:rPr>
              <a:t>for </a:t>
            </a:r>
            <a:r>
              <a:rPr sz="1200" spc="-5" dirty="0">
                <a:latin typeface="Tahoma"/>
                <a:cs typeface="Tahoma"/>
              </a:rPr>
              <a:t>different </a:t>
            </a:r>
            <a:r>
              <a:rPr sz="1200" spc="-10" dirty="0">
                <a:latin typeface="Tahoma"/>
                <a:cs typeface="Tahoma"/>
              </a:rPr>
              <a:t>purposes, with each register serving </a:t>
            </a:r>
            <a:r>
              <a:rPr sz="1200" dirty="0">
                <a:latin typeface="Tahoma"/>
                <a:cs typeface="Tahoma"/>
              </a:rPr>
              <a:t>a specific </a:t>
            </a:r>
            <a:r>
              <a:rPr sz="1200" spc="5" dirty="0">
                <a:latin typeface="Tahoma"/>
                <a:cs typeface="Tahoma"/>
              </a:rPr>
              <a:t> purpose.Some</a:t>
            </a:r>
            <a:r>
              <a:rPr sz="1200" spc="-5" dirty="0">
                <a:latin typeface="Tahoma"/>
                <a:cs typeface="Tahoma"/>
              </a:rPr>
              <a:t> of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important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registers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CPU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</a:t>
            </a:r>
            <a:r>
              <a:rPr sz="1200" u="sng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Figure</a:t>
            </a:r>
            <a:r>
              <a:rPr sz="1200" u="sng" spc="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 </a:t>
            </a:r>
            <a:r>
              <a:rPr sz="1200" u="sng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1.7</a:t>
            </a:r>
            <a:r>
              <a:rPr sz="1200" dirty="0">
                <a:latin typeface="Tahoma"/>
                <a:cs typeface="Tahoma"/>
              </a:rPr>
              <a:t>)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as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follows—</a:t>
            </a:r>
            <a:endParaRPr sz="1200">
              <a:latin typeface="Tahoma"/>
              <a:cs typeface="Tahoma"/>
            </a:endParaRPr>
          </a:p>
          <a:p>
            <a:pPr marL="800100" lvl="1" indent="-229235">
              <a:lnSpc>
                <a:spcPts val="1345"/>
              </a:lnSpc>
              <a:buSzPct val="83333"/>
              <a:buFont typeface="Courier New"/>
              <a:buChar char="o"/>
              <a:tabLst>
                <a:tab pos="800100" algn="l"/>
                <a:tab pos="800735" algn="l"/>
              </a:tabLst>
            </a:pPr>
            <a:r>
              <a:rPr sz="1200" spc="-5" dirty="0">
                <a:latin typeface="Tahoma"/>
                <a:cs typeface="Tahoma"/>
              </a:rPr>
              <a:t>Accumulator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(ACC) </a:t>
            </a:r>
            <a:r>
              <a:rPr sz="1200" spc="-5" dirty="0">
                <a:latin typeface="Tahoma"/>
                <a:cs typeface="Tahoma"/>
              </a:rPr>
              <a:t>stores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 result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arithmetic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logic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operations.</a:t>
            </a:r>
            <a:endParaRPr sz="1200">
              <a:latin typeface="Tahoma"/>
              <a:cs typeface="Tahoma"/>
            </a:endParaRPr>
          </a:p>
          <a:p>
            <a:pPr marL="800100" lvl="1" indent="-229235">
              <a:lnSpc>
                <a:spcPts val="1380"/>
              </a:lnSpc>
              <a:buSzPct val="83333"/>
              <a:buFont typeface="Courier New"/>
              <a:buChar char="o"/>
              <a:tabLst>
                <a:tab pos="800100" algn="l"/>
                <a:tab pos="800735" algn="l"/>
              </a:tabLst>
            </a:pPr>
            <a:r>
              <a:rPr sz="1200" spc="-5" dirty="0">
                <a:latin typeface="Tahoma"/>
                <a:cs typeface="Tahoma"/>
              </a:rPr>
              <a:t>Instruction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Register </a:t>
            </a:r>
            <a:r>
              <a:rPr sz="1200" dirty="0">
                <a:latin typeface="Tahoma"/>
                <a:cs typeface="Tahoma"/>
              </a:rPr>
              <a:t>(IR)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contains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current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instruction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most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recently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fetched.</a:t>
            </a:r>
            <a:endParaRPr sz="1200">
              <a:latin typeface="Tahoma"/>
              <a:cs typeface="Tahoma"/>
            </a:endParaRPr>
          </a:p>
          <a:p>
            <a:pPr marL="800100" lvl="1" indent="-229235">
              <a:lnSpc>
                <a:spcPts val="1385"/>
              </a:lnSpc>
              <a:buSzPct val="83333"/>
              <a:buFont typeface="Courier New"/>
              <a:buChar char="o"/>
              <a:tabLst>
                <a:tab pos="800100" algn="l"/>
                <a:tab pos="800735" algn="l"/>
              </a:tabLst>
            </a:pPr>
            <a:r>
              <a:rPr sz="1200" spc="-5" dirty="0">
                <a:latin typeface="Tahoma"/>
                <a:cs typeface="Tahoma"/>
              </a:rPr>
              <a:t>Program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Counter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(PC) contains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address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of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next </a:t>
            </a:r>
            <a:r>
              <a:rPr sz="1200" spc="-5" dirty="0">
                <a:latin typeface="Tahoma"/>
                <a:cs typeface="Tahoma"/>
              </a:rPr>
              <a:t>instruction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processed.</a:t>
            </a:r>
            <a:endParaRPr sz="1200">
              <a:latin typeface="Tahoma"/>
              <a:cs typeface="Tahoma"/>
            </a:endParaRPr>
          </a:p>
          <a:p>
            <a:pPr marL="800100" marR="614680" lvl="1" indent="-228600">
              <a:lnSpc>
                <a:spcPts val="1340"/>
              </a:lnSpc>
              <a:spcBef>
                <a:spcPts val="110"/>
              </a:spcBef>
              <a:buSzPct val="83333"/>
              <a:buFont typeface="Courier New"/>
              <a:buChar char="o"/>
              <a:tabLst>
                <a:tab pos="800100" algn="l"/>
                <a:tab pos="800735" algn="l"/>
              </a:tabLst>
            </a:pPr>
            <a:r>
              <a:rPr sz="1200" spc="-5" dirty="0">
                <a:latin typeface="Tahoma"/>
                <a:cs typeface="Tahoma"/>
              </a:rPr>
              <a:t>Memory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Address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Register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(MAR)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contains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the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address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next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location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thememory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to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be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accessed.</a:t>
            </a:r>
            <a:endParaRPr sz="1200">
              <a:latin typeface="Tahoma"/>
              <a:cs typeface="Tahoma"/>
            </a:endParaRPr>
          </a:p>
          <a:p>
            <a:pPr marL="800100" marR="366395" lvl="1" indent="-228600">
              <a:lnSpc>
                <a:spcPts val="1370"/>
              </a:lnSpc>
              <a:spcBef>
                <a:spcPts val="70"/>
              </a:spcBef>
              <a:buSzPct val="83333"/>
              <a:buFont typeface="Courier New"/>
              <a:buChar char="o"/>
              <a:tabLst>
                <a:tab pos="800100" algn="l"/>
                <a:tab pos="800735" algn="l"/>
              </a:tabLst>
            </a:pPr>
            <a:r>
              <a:rPr sz="1200" spc="-5" dirty="0">
                <a:latin typeface="Tahoma"/>
                <a:cs typeface="Tahoma"/>
              </a:rPr>
              <a:t>Memory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Buffer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Register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(MBR)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temporarily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stores</a:t>
            </a:r>
            <a:r>
              <a:rPr sz="1200" spc="1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1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from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</a:t>
            </a:r>
            <a:r>
              <a:rPr sz="1200" spc="1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or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datato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be</a:t>
            </a:r>
            <a:r>
              <a:rPr sz="1200" dirty="0">
                <a:latin typeface="Tahoma"/>
                <a:cs typeface="Tahoma"/>
              </a:rPr>
              <a:t> sent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to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memory.</a:t>
            </a:r>
            <a:endParaRPr sz="1200">
              <a:latin typeface="Tahoma"/>
              <a:cs typeface="Tahoma"/>
            </a:endParaRPr>
          </a:p>
          <a:p>
            <a:pPr marL="800100" lvl="1" indent="-229235">
              <a:lnSpc>
                <a:spcPts val="1430"/>
              </a:lnSpc>
              <a:buSzPct val="83333"/>
              <a:buFont typeface="Courier New"/>
              <a:buChar char="o"/>
              <a:tabLst>
                <a:tab pos="800100" algn="l"/>
                <a:tab pos="800735" algn="l"/>
              </a:tabLst>
            </a:pPr>
            <a:r>
              <a:rPr sz="1200" spc="-5" dirty="0">
                <a:latin typeface="Tahoma"/>
                <a:cs typeface="Tahoma"/>
              </a:rPr>
              <a:t>Data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Register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(DR)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stores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operands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any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other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data.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7277734"/>
            <a:ext cx="3418840" cy="21141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6228</Words>
  <Application>Microsoft Office PowerPoint</Application>
  <PresentationFormat>Custom</PresentationFormat>
  <Paragraphs>373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3</cp:revision>
  <dcterms:created xsi:type="dcterms:W3CDTF">2023-11-07T09:06:40Z</dcterms:created>
  <dcterms:modified xsi:type="dcterms:W3CDTF">2023-11-07T09:16:25Z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2023-11-07T00:00:00Z</vt:filetime>
  </property>
</Properties>
</file>