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7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78" d="100"/>
          <a:sy n="78" d="100"/>
        </p:scale>
        <p:origin x="155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39063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22698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427089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07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62969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25306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32763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87561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53262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900" y="2191969"/>
            <a:ext cx="8529320" cy="222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985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38717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53135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7576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19631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15085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352664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46852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36101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lang="en-IN" spc="-50" smtClean="0"/>
              <a:t>‹#›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1468201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5571-0D77-F4E4-8DE1-C74F9AAD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592490" cy="3052482"/>
          </a:xfrm>
        </p:spPr>
        <p:txBody>
          <a:bodyPr/>
          <a:lstStyle/>
          <a:p>
            <a:r>
              <a:rPr lang="en-US" dirty="0"/>
              <a:t>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</a:t>
            </a:r>
            <a:r>
              <a:rPr lang="en-US" b="1" i="1" dirty="0">
                <a:latin typeface="Arial Black" panose="020B0A04020102020204" pitchFamily="34" charset="0"/>
              </a:rPr>
              <a:t>PROGRAMMING</a:t>
            </a:r>
            <a:br>
              <a:rPr lang="en-US" b="1" i="1" dirty="0">
                <a:latin typeface="Arial Black" panose="020B0A04020102020204" pitchFamily="34" charset="0"/>
              </a:rPr>
            </a:br>
            <a:r>
              <a:rPr lang="en-US" b="1" i="1" dirty="0">
                <a:latin typeface="Arial Black" panose="020B0A04020102020204" pitchFamily="34" charset="0"/>
              </a:rPr>
              <a:t>                      IN</a:t>
            </a:r>
            <a:br>
              <a:rPr lang="en-US" b="1" i="1" dirty="0">
                <a:latin typeface="Arial Black" panose="020B0A04020102020204" pitchFamily="34" charset="0"/>
              </a:rPr>
            </a:br>
            <a:r>
              <a:rPr lang="en-US" b="1" i="1" dirty="0">
                <a:latin typeface="Arial Black" panose="020B0A04020102020204" pitchFamily="34" charset="0"/>
              </a:rPr>
              <a:t>                       C</a:t>
            </a:r>
            <a:endParaRPr lang="en-IN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3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0888" y="606526"/>
              <a:ext cx="5682869" cy="6689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552" y="624840"/>
            <a:ext cx="6499733" cy="5591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900" y="1606372"/>
            <a:ext cx="8629650" cy="421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4180" marR="127635" indent="-412115">
              <a:lnSpc>
                <a:spcPct val="100000"/>
              </a:lnSpc>
              <a:spcBef>
                <a:spcPts val="110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424180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default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all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statements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executed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within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sequence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top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bottom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one.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25"/>
              </a:spcBef>
              <a:buClr>
                <a:srgbClr val="F8F8F8"/>
              </a:buClr>
              <a:buFont typeface="Wingdings"/>
              <a:buChar char=""/>
            </a:pPr>
            <a:endParaRPr sz="2800">
              <a:latin typeface="Cambria"/>
              <a:cs typeface="Cambria"/>
            </a:endParaRPr>
          </a:p>
          <a:p>
            <a:pPr marL="424180" marR="5080" indent="-412115">
              <a:lnSpc>
                <a:spcPct val="100000"/>
              </a:lnSpc>
              <a:buClr>
                <a:srgbClr val="F8F8F8"/>
              </a:buClr>
              <a:buSzPct val="64285"/>
              <a:buFont typeface="Wingdings"/>
              <a:buChar char=""/>
              <a:tabLst>
                <a:tab pos="42418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But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statements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transfer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part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another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part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within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during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execution.</a:t>
            </a:r>
            <a:endParaRPr sz="2800">
              <a:latin typeface="Cambria"/>
              <a:cs typeface="Cambria"/>
            </a:endParaRPr>
          </a:p>
          <a:p>
            <a:pPr marL="42418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424180" algn="l"/>
              </a:tabLst>
            </a:pP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statements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used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decision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making.</a:t>
            </a:r>
            <a:endParaRPr sz="2800">
              <a:latin typeface="Cambria"/>
              <a:cs typeface="Cambria"/>
            </a:endParaRPr>
          </a:p>
          <a:p>
            <a:pPr marL="424180" marR="204470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424180" algn="l"/>
                <a:tab pos="1711325" algn="l"/>
                <a:tab pos="2602865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using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statements,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change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flow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during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execution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program.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6459" y="65405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Arial MT"/>
                <a:cs typeface="Arial MT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8434"/>
            <a:ext cx="9143999" cy="6830566"/>
            <a:chOff x="0" y="408434"/>
            <a:chExt cx="9143999" cy="683056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095" y="630948"/>
              <a:ext cx="7685405" cy="5225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8434"/>
              <a:ext cx="9143999" cy="68305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2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2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606526"/>
            <a:ext cx="8093836" cy="668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1548460"/>
            <a:ext cx="1480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Palatino Linotype"/>
                <a:cs typeface="Palatino Linotype"/>
              </a:rPr>
              <a:t>Loop</a:t>
            </a:r>
            <a:r>
              <a:rPr sz="3600" b="1" spc="-22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dirty="0">
                <a:solidFill>
                  <a:srgbClr val="006FC0"/>
                </a:solidFill>
              </a:rPr>
              <a:t>:</a:t>
            </a:r>
            <a:r>
              <a:rPr spc="60" dirty="0">
                <a:solidFill>
                  <a:srgbClr val="006FC0"/>
                </a:solidFill>
              </a:rPr>
              <a:t> </a:t>
            </a:r>
            <a:r>
              <a:rPr spc="-50" dirty="0">
                <a:solidFill>
                  <a:srgbClr val="006FC0"/>
                </a:solidFill>
              </a:rPr>
              <a:t>-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73404" y="2616199"/>
            <a:ext cx="7736840" cy="33140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4180" marR="5080" indent="-411480">
              <a:lnSpc>
                <a:spcPts val="3030"/>
              </a:lnSpc>
              <a:spcBef>
                <a:spcPts val="480"/>
              </a:spcBef>
              <a:tabLst>
                <a:tab pos="423545" algn="l"/>
                <a:tab pos="2116455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Loop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set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statements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executed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again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again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during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execution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till</a:t>
            </a:r>
            <a:r>
              <a:rPr sz="28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given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condition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true.</a:t>
            </a:r>
            <a:endParaRPr sz="2800">
              <a:latin typeface="Cambria"/>
              <a:cs typeface="Cambria"/>
            </a:endParaRPr>
          </a:p>
          <a:p>
            <a:pPr marL="424180" marR="445770" indent="-411480">
              <a:lnSpc>
                <a:spcPts val="3030"/>
              </a:lnSpc>
              <a:spcBef>
                <a:spcPts val="660"/>
              </a:spcBef>
              <a:tabLst>
                <a:tab pos="423545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When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2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specified</a:t>
            </a:r>
            <a:r>
              <a:rPr sz="2800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condition</a:t>
            </a:r>
            <a:r>
              <a:rPr sz="280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becomes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false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then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Loop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end.</a:t>
            </a:r>
            <a:endParaRPr sz="2800">
              <a:latin typeface="Cambria"/>
              <a:cs typeface="Cambria"/>
            </a:endParaRPr>
          </a:p>
          <a:p>
            <a:pPr marL="424180" marR="414655" indent="-411480">
              <a:lnSpc>
                <a:spcPct val="90000"/>
              </a:lnSpc>
              <a:spcBef>
                <a:spcPts val="625"/>
              </a:spcBef>
              <a:tabLst>
                <a:tab pos="423545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200" dirty="0">
                <a:solidFill>
                  <a:srgbClr val="FFFFFF"/>
                </a:solidFill>
                <a:latin typeface="Cambria"/>
                <a:cs typeface="Cambria"/>
              </a:rPr>
              <a:t>Now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exit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body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Loop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go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beginning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next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statement.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30492"/>
            <a:ext cx="4978780" cy="617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404" y="1417380"/>
            <a:ext cx="7362190" cy="331914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965"/>
              </a:spcBef>
              <a:buClr>
                <a:srgbClr val="F8F8F8"/>
              </a:buClr>
              <a:buSzPct val="63888"/>
              <a:buFont typeface="Wingdings"/>
              <a:buChar char=""/>
              <a:tabLst>
                <a:tab pos="423545" algn="l"/>
              </a:tabLst>
            </a:pPr>
            <a:r>
              <a:rPr sz="3600" spc="6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36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reduce</a:t>
            </a:r>
            <a:r>
              <a:rPr sz="36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36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size</a:t>
            </a:r>
            <a:r>
              <a:rPr sz="36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36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36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60" dirty="0">
                <a:solidFill>
                  <a:srgbClr val="FFFFFF"/>
                </a:solidFill>
                <a:latin typeface="Cambria"/>
                <a:cs typeface="Cambria"/>
              </a:rPr>
              <a:t>program.</a:t>
            </a:r>
            <a:endParaRPr sz="3600">
              <a:latin typeface="Cambria"/>
              <a:cs typeface="Cambria"/>
            </a:endParaRPr>
          </a:p>
          <a:p>
            <a:pPr marL="423545" indent="-410845">
              <a:lnSpc>
                <a:spcPct val="100000"/>
              </a:lnSpc>
              <a:spcBef>
                <a:spcPts val="865"/>
              </a:spcBef>
              <a:buClr>
                <a:srgbClr val="F8F8F8"/>
              </a:buClr>
              <a:buSzPct val="63888"/>
              <a:buFont typeface="Wingdings"/>
              <a:buChar char=""/>
              <a:tabLst>
                <a:tab pos="423545" algn="l"/>
              </a:tabLst>
            </a:pPr>
            <a:r>
              <a:rPr sz="3600" spc="6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36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save</a:t>
            </a:r>
            <a:r>
              <a:rPr sz="36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time</a:t>
            </a:r>
            <a:endParaRPr sz="3600">
              <a:latin typeface="Cambria"/>
              <a:cs typeface="Cambria"/>
            </a:endParaRPr>
          </a:p>
          <a:p>
            <a:pPr marL="423545" indent="-410845">
              <a:lnSpc>
                <a:spcPct val="100000"/>
              </a:lnSpc>
              <a:spcBef>
                <a:spcPts val="870"/>
              </a:spcBef>
              <a:buClr>
                <a:srgbClr val="F8F8F8"/>
              </a:buClr>
              <a:buSzPct val="63888"/>
              <a:buFont typeface="Wingdings"/>
              <a:buChar char=""/>
              <a:tabLst>
                <a:tab pos="423545" algn="l"/>
              </a:tabLst>
            </a:pPr>
            <a:r>
              <a:rPr sz="3600" spc="70" dirty="0">
                <a:solidFill>
                  <a:srgbClr val="FFFFFF"/>
                </a:solidFill>
                <a:latin typeface="Cambria"/>
                <a:cs typeface="Cambria"/>
              </a:rPr>
              <a:t>Easily</a:t>
            </a:r>
            <a:r>
              <a:rPr sz="36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105" dirty="0">
                <a:solidFill>
                  <a:srgbClr val="FFFFFF"/>
                </a:solidFill>
                <a:latin typeface="Cambria"/>
                <a:cs typeface="Cambria"/>
              </a:rPr>
              <a:t>debugging</a:t>
            </a:r>
            <a:endParaRPr sz="3600">
              <a:latin typeface="Cambria"/>
              <a:cs typeface="Cambria"/>
            </a:endParaRPr>
          </a:p>
          <a:p>
            <a:pPr marL="423545" indent="-410845">
              <a:lnSpc>
                <a:spcPct val="100000"/>
              </a:lnSpc>
              <a:spcBef>
                <a:spcPts val="865"/>
              </a:spcBef>
              <a:buClr>
                <a:srgbClr val="F8F8F8"/>
              </a:buClr>
              <a:buSzPct val="63888"/>
              <a:buFont typeface="Wingdings"/>
              <a:buChar char=""/>
              <a:tabLst>
                <a:tab pos="423545" algn="l"/>
              </a:tabLst>
            </a:pPr>
            <a:r>
              <a:rPr sz="3600" spc="5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3600" spc="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36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technically</a:t>
            </a:r>
            <a:r>
              <a:rPr sz="3600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Cambria"/>
                <a:cs typeface="Cambria"/>
              </a:rPr>
              <a:t>sound</a:t>
            </a:r>
            <a:endParaRPr sz="3600">
              <a:latin typeface="Cambria"/>
              <a:cs typeface="Cambria"/>
            </a:endParaRPr>
          </a:p>
          <a:p>
            <a:pPr marL="423545" indent="-410845">
              <a:lnSpc>
                <a:spcPct val="100000"/>
              </a:lnSpc>
              <a:spcBef>
                <a:spcPts val="865"/>
              </a:spcBef>
              <a:buClr>
                <a:srgbClr val="F8F8F8"/>
              </a:buClr>
              <a:buSzPct val="63888"/>
              <a:buFont typeface="Wingdings"/>
              <a:buChar char=""/>
              <a:tabLst>
                <a:tab pos="423545" algn="l"/>
              </a:tabLst>
            </a:pPr>
            <a:r>
              <a:rPr sz="3600" spc="5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36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36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36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readable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98"/>
            <a:ext cx="9144000" cy="6705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1" y="600392"/>
            <a:ext cx="6972173" cy="6810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1606372"/>
            <a:ext cx="7985759" cy="13690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24180" marR="5080" indent="-411480">
              <a:lnSpc>
                <a:spcPct val="100200"/>
              </a:lnSpc>
              <a:spcBef>
                <a:spcPts val="85"/>
              </a:spcBef>
              <a:tabLst>
                <a:tab pos="423545" algn="l"/>
                <a:tab pos="1981835" algn="l"/>
              </a:tabLst>
            </a:pPr>
            <a:r>
              <a:rPr sz="2050" spc="17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205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3200" b="1" dirty="0">
                <a:solidFill>
                  <a:srgbClr val="243C75"/>
                </a:solidFill>
                <a:latin typeface="Palatino Linotype"/>
                <a:cs typeface="Palatino Linotype"/>
              </a:rPr>
              <a:t>For</a:t>
            </a:r>
            <a:r>
              <a:rPr sz="3200" b="1" spc="10" dirty="0">
                <a:solidFill>
                  <a:srgbClr val="243C75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243C75"/>
                </a:solidFill>
                <a:latin typeface="Palatino Linotype"/>
                <a:cs typeface="Palatino Linotype"/>
              </a:rPr>
              <a:t>Loop</a:t>
            </a:r>
            <a:r>
              <a:rPr sz="3200" b="1" spc="-80" dirty="0">
                <a:solidFill>
                  <a:srgbClr val="243C75"/>
                </a:solidFill>
                <a:latin typeface="Palatino Linotype"/>
                <a:cs typeface="Palatino Linotype"/>
              </a:rPr>
              <a:t> </a:t>
            </a:r>
            <a:r>
              <a:rPr dirty="0"/>
              <a:t>:</a:t>
            </a:r>
            <a:r>
              <a:rPr spc="75" dirty="0"/>
              <a:t> </a:t>
            </a:r>
            <a:r>
              <a:rPr spc="420" dirty="0"/>
              <a:t>A</a:t>
            </a:r>
            <a:r>
              <a:rPr spc="95" dirty="0"/>
              <a:t> </a:t>
            </a:r>
            <a:r>
              <a:rPr dirty="0"/>
              <a:t>for</a:t>
            </a:r>
            <a:r>
              <a:rPr spc="85" dirty="0"/>
              <a:t> </a:t>
            </a:r>
            <a:r>
              <a:rPr spc="60" dirty="0"/>
              <a:t>loop</a:t>
            </a:r>
            <a:r>
              <a:rPr spc="55" dirty="0"/>
              <a:t> </a:t>
            </a:r>
            <a:r>
              <a:rPr dirty="0"/>
              <a:t>is</a:t>
            </a:r>
            <a:r>
              <a:rPr spc="95" dirty="0"/>
              <a:t> </a:t>
            </a:r>
            <a:r>
              <a:rPr spc="65" dirty="0"/>
              <a:t>used</a:t>
            </a:r>
            <a:r>
              <a:rPr spc="55" dirty="0"/>
              <a:t> </a:t>
            </a:r>
            <a:r>
              <a:rPr spc="70" dirty="0"/>
              <a:t>only</a:t>
            </a:r>
            <a:r>
              <a:rPr spc="60" dirty="0"/>
              <a:t> </a:t>
            </a:r>
            <a:r>
              <a:rPr dirty="0"/>
              <a:t>in</a:t>
            </a:r>
            <a:r>
              <a:rPr spc="80" dirty="0"/>
              <a:t> </a:t>
            </a:r>
            <a:r>
              <a:rPr spc="-20" dirty="0"/>
              <a:t>that </a:t>
            </a:r>
            <a:r>
              <a:rPr spc="-10" dirty="0"/>
              <a:t>situation</a:t>
            </a:r>
            <a:r>
              <a:rPr dirty="0"/>
              <a:t>	</a:t>
            </a:r>
            <a:r>
              <a:rPr spc="60" dirty="0"/>
              <a:t>when</a:t>
            </a:r>
            <a:r>
              <a:rPr spc="80" dirty="0"/>
              <a:t> </a:t>
            </a:r>
            <a:r>
              <a:rPr spc="75" dirty="0"/>
              <a:t>we</a:t>
            </a:r>
            <a:r>
              <a:rPr spc="70" dirty="0"/>
              <a:t> </a:t>
            </a:r>
            <a:r>
              <a:rPr spc="80" dirty="0"/>
              <a:t>know</a:t>
            </a:r>
            <a:r>
              <a:rPr spc="95" dirty="0"/>
              <a:t> </a:t>
            </a:r>
            <a:r>
              <a:rPr dirty="0"/>
              <a:t>in</a:t>
            </a:r>
            <a:r>
              <a:rPr spc="110" dirty="0"/>
              <a:t> </a:t>
            </a:r>
            <a:r>
              <a:rPr spc="55" dirty="0"/>
              <a:t>advance</a:t>
            </a:r>
            <a:r>
              <a:rPr spc="45" dirty="0"/>
              <a:t> </a:t>
            </a:r>
            <a:r>
              <a:rPr spc="85" dirty="0"/>
              <a:t>how</a:t>
            </a:r>
            <a:r>
              <a:rPr spc="90" dirty="0"/>
              <a:t> </a:t>
            </a:r>
            <a:r>
              <a:rPr spc="70" dirty="0"/>
              <a:t>many </a:t>
            </a:r>
            <a:r>
              <a:rPr dirty="0"/>
              <a:t>times</a:t>
            </a:r>
            <a:r>
              <a:rPr spc="120" dirty="0"/>
              <a:t> </a:t>
            </a:r>
            <a:r>
              <a:rPr dirty="0"/>
              <a:t>a</a:t>
            </a:r>
            <a:r>
              <a:rPr spc="155" dirty="0"/>
              <a:t> </a:t>
            </a:r>
            <a:r>
              <a:rPr dirty="0"/>
              <a:t>particular</a:t>
            </a:r>
            <a:r>
              <a:rPr spc="55" dirty="0"/>
              <a:t> </a:t>
            </a:r>
            <a:r>
              <a:rPr dirty="0"/>
              <a:t>set</a:t>
            </a:r>
            <a:r>
              <a:rPr spc="150" dirty="0"/>
              <a:t> </a:t>
            </a:r>
            <a:r>
              <a:rPr spc="55" dirty="0"/>
              <a:t>of</a:t>
            </a:r>
            <a:r>
              <a:rPr spc="114" dirty="0"/>
              <a:t> </a:t>
            </a:r>
            <a:r>
              <a:rPr dirty="0"/>
              <a:t>statements</a:t>
            </a:r>
            <a:r>
              <a:rPr spc="90" dirty="0"/>
              <a:t> </a:t>
            </a:r>
            <a:r>
              <a:rPr spc="75" dirty="0"/>
              <a:t>will</a:t>
            </a:r>
            <a:r>
              <a:rPr spc="105" dirty="0"/>
              <a:t> </a:t>
            </a:r>
            <a:r>
              <a:rPr spc="-10" dirty="0"/>
              <a:t>execute.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73404" y="3461588"/>
            <a:ext cx="5379085" cy="3099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237105" algn="l"/>
              </a:tabLst>
            </a:pPr>
            <a:r>
              <a:rPr sz="2800" spc="50" dirty="0">
                <a:solidFill>
                  <a:srgbClr val="FF0000"/>
                </a:solidFill>
                <a:latin typeface="Cambria"/>
                <a:cs typeface="Cambria"/>
              </a:rPr>
              <a:t>Syntax</a:t>
            </a:r>
            <a:r>
              <a:rPr sz="28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for(p=1;p&lt;=10;p++)</a:t>
            </a:r>
            <a:endParaRPr sz="2800">
              <a:latin typeface="Cambria"/>
              <a:cs typeface="Cambria"/>
            </a:endParaRPr>
          </a:p>
          <a:p>
            <a:pPr marL="1612900">
              <a:lnSpc>
                <a:spcPct val="100000"/>
              </a:lnSpc>
              <a:spcBef>
                <a:spcPts val="675"/>
              </a:spcBef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{</a:t>
            </a:r>
            <a:endParaRPr sz="2800">
              <a:latin typeface="Cambria"/>
              <a:cs typeface="Cambria"/>
            </a:endParaRPr>
          </a:p>
          <a:p>
            <a:pPr marL="1881505">
              <a:lnSpc>
                <a:spcPct val="100000"/>
              </a:lnSpc>
              <a:spcBef>
                <a:spcPts val="675"/>
              </a:spcBef>
              <a:tabLst>
                <a:tab pos="3856354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printf(“%d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“,p);</a:t>
            </a:r>
            <a:endParaRPr sz="2800">
              <a:latin typeface="Cambria"/>
              <a:cs typeface="Cambria"/>
            </a:endParaRPr>
          </a:p>
          <a:p>
            <a:pPr marL="1701800">
              <a:lnSpc>
                <a:spcPct val="100000"/>
              </a:lnSpc>
              <a:spcBef>
                <a:spcPts val="675"/>
              </a:spcBef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}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521460" algn="l"/>
                <a:tab pos="1877695" algn="l"/>
                <a:tab pos="2233295" algn="l"/>
                <a:tab pos="2586990" algn="l"/>
                <a:tab pos="2943225" algn="l"/>
                <a:tab pos="3298825" algn="l"/>
                <a:tab pos="3652520" algn="l"/>
                <a:tab pos="4008754" algn="l"/>
                <a:tab pos="4364355" algn="l"/>
              </a:tabLst>
            </a:pP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Output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9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600392"/>
            <a:ext cx="7560436" cy="6810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1557604"/>
            <a:ext cx="8016240" cy="1670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24180" marR="5080" indent="-412115">
              <a:lnSpc>
                <a:spcPct val="90500"/>
              </a:lnSpc>
              <a:spcBef>
                <a:spcPts val="459"/>
              </a:spcBef>
              <a:tabLst>
                <a:tab pos="424180" algn="l"/>
                <a:tab pos="1981835" algn="l"/>
              </a:tabLst>
            </a:pPr>
            <a:r>
              <a:rPr sz="2050" spc="17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205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3200" b="1" dirty="0">
                <a:solidFill>
                  <a:srgbClr val="7D4E99"/>
                </a:solidFill>
                <a:latin typeface="Palatino Linotype"/>
                <a:cs typeface="Palatino Linotype"/>
              </a:rPr>
              <a:t>While</a:t>
            </a:r>
            <a:r>
              <a:rPr sz="3200" b="1" spc="15" dirty="0">
                <a:solidFill>
                  <a:srgbClr val="7D4E99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7D4E99"/>
                </a:solidFill>
                <a:latin typeface="Palatino Linotype"/>
                <a:cs typeface="Palatino Linotype"/>
              </a:rPr>
              <a:t>Loop</a:t>
            </a:r>
            <a:r>
              <a:rPr sz="3200" b="1" spc="10" dirty="0">
                <a:solidFill>
                  <a:srgbClr val="7D4E99"/>
                </a:solidFill>
                <a:latin typeface="Palatino Linotype"/>
                <a:cs typeface="Palatino Linotype"/>
              </a:rPr>
              <a:t> </a:t>
            </a:r>
            <a:r>
              <a:rPr dirty="0"/>
              <a:t>:</a:t>
            </a:r>
            <a:r>
              <a:rPr spc="70" dirty="0"/>
              <a:t> </a:t>
            </a:r>
            <a:r>
              <a:rPr spc="420" dirty="0"/>
              <a:t>A</a:t>
            </a:r>
            <a:r>
              <a:rPr spc="90" dirty="0"/>
              <a:t> </a:t>
            </a:r>
            <a:r>
              <a:rPr spc="65" dirty="0"/>
              <a:t>while</a:t>
            </a:r>
            <a:r>
              <a:rPr spc="55" dirty="0"/>
              <a:t> </a:t>
            </a:r>
            <a:r>
              <a:rPr spc="60" dirty="0"/>
              <a:t>loop</a:t>
            </a:r>
            <a:r>
              <a:rPr spc="50" dirty="0"/>
              <a:t> </a:t>
            </a:r>
            <a:r>
              <a:rPr dirty="0"/>
              <a:t>is</a:t>
            </a:r>
            <a:r>
              <a:rPr spc="90" dirty="0"/>
              <a:t> </a:t>
            </a:r>
            <a:r>
              <a:rPr spc="65" dirty="0"/>
              <a:t>used</a:t>
            </a:r>
            <a:r>
              <a:rPr spc="45" dirty="0"/>
              <a:t> </a:t>
            </a:r>
            <a:r>
              <a:rPr spc="70" dirty="0"/>
              <a:t>only</a:t>
            </a:r>
            <a:r>
              <a:rPr spc="50" dirty="0"/>
              <a:t> </a:t>
            </a:r>
            <a:r>
              <a:rPr dirty="0"/>
              <a:t>in</a:t>
            </a:r>
            <a:r>
              <a:rPr spc="75" dirty="0"/>
              <a:t> </a:t>
            </a:r>
            <a:r>
              <a:rPr spc="-20" dirty="0"/>
              <a:t>that </a:t>
            </a:r>
            <a:r>
              <a:rPr spc="-10" dirty="0"/>
              <a:t>situation</a:t>
            </a:r>
            <a:r>
              <a:rPr dirty="0"/>
              <a:t>	</a:t>
            </a:r>
            <a:r>
              <a:rPr spc="60" dirty="0"/>
              <a:t>when</a:t>
            </a:r>
            <a:r>
              <a:rPr spc="70" dirty="0"/>
              <a:t> </a:t>
            </a:r>
            <a:r>
              <a:rPr spc="75" dirty="0"/>
              <a:t>we</a:t>
            </a:r>
            <a:r>
              <a:rPr spc="70" dirty="0"/>
              <a:t> don’t</a:t>
            </a:r>
            <a:r>
              <a:rPr spc="100" dirty="0"/>
              <a:t> </a:t>
            </a:r>
            <a:r>
              <a:rPr spc="80" dirty="0"/>
              <a:t>know</a:t>
            </a:r>
            <a:r>
              <a:rPr spc="55" dirty="0"/>
              <a:t> </a:t>
            </a:r>
            <a:r>
              <a:rPr dirty="0"/>
              <a:t>in</a:t>
            </a:r>
            <a:r>
              <a:rPr spc="100" dirty="0"/>
              <a:t> </a:t>
            </a:r>
            <a:r>
              <a:rPr spc="60" dirty="0"/>
              <a:t>advance</a:t>
            </a:r>
            <a:r>
              <a:rPr spc="70" dirty="0"/>
              <a:t> </a:t>
            </a:r>
            <a:r>
              <a:rPr spc="60" dirty="0"/>
              <a:t>how </a:t>
            </a:r>
            <a:r>
              <a:rPr spc="90" dirty="0"/>
              <a:t>many</a:t>
            </a:r>
            <a:r>
              <a:rPr spc="100" dirty="0"/>
              <a:t> </a:t>
            </a:r>
            <a:r>
              <a:rPr dirty="0"/>
              <a:t>times</a:t>
            </a:r>
            <a:r>
              <a:rPr spc="150" dirty="0"/>
              <a:t> </a:t>
            </a:r>
            <a:r>
              <a:rPr dirty="0"/>
              <a:t>a</a:t>
            </a:r>
            <a:r>
              <a:rPr spc="114" dirty="0"/>
              <a:t> </a:t>
            </a:r>
            <a:r>
              <a:rPr dirty="0"/>
              <a:t>particular</a:t>
            </a:r>
            <a:r>
              <a:rPr spc="80" dirty="0"/>
              <a:t> </a:t>
            </a:r>
            <a:r>
              <a:rPr dirty="0"/>
              <a:t>set</a:t>
            </a:r>
            <a:r>
              <a:rPr spc="114" dirty="0"/>
              <a:t> </a:t>
            </a:r>
            <a:r>
              <a:rPr spc="55" dirty="0"/>
              <a:t>of</a:t>
            </a:r>
            <a:r>
              <a:rPr spc="145" dirty="0"/>
              <a:t> </a:t>
            </a:r>
            <a:r>
              <a:rPr dirty="0"/>
              <a:t>statements</a:t>
            </a:r>
            <a:r>
              <a:rPr spc="95" dirty="0"/>
              <a:t> </a:t>
            </a:r>
            <a:r>
              <a:rPr spc="55" dirty="0"/>
              <a:t>will </a:t>
            </a:r>
            <a:r>
              <a:rPr spc="-10" dirty="0"/>
              <a:t>execute.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15900" y="3243783"/>
            <a:ext cx="168528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4180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55" dirty="0">
                <a:solidFill>
                  <a:srgbClr val="FF0000"/>
                </a:solidFill>
                <a:latin typeface="Cambria"/>
                <a:cs typeface="Cambria"/>
              </a:rPr>
              <a:t>Syntax</a:t>
            </a:r>
            <a:r>
              <a:rPr sz="280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0517" y="3202442"/>
            <a:ext cx="2169160" cy="965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434"/>
              </a:spcBef>
              <a:tabLst>
                <a:tab pos="1158875" algn="l"/>
                <a:tab pos="1426845" algn="l"/>
              </a:tabLst>
            </a:pP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input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5478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437640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output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30" dirty="0">
                <a:solidFill>
                  <a:srgbClr val="FFFFFF"/>
                </a:solidFill>
                <a:latin typeface="Cambria"/>
                <a:cs typeface="Cambria"/>
              </a:rPr>
              <a:t>8745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4958" y="3202442"/>
            <a:ext cx="2730500" cy="3313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1165" indent="323215">
              <a:lnSpc>
                <a:spcPct val="110100"/>
              </a:lnSpc>
              <a:spcBef>
                <a:spcPts val="95"/>
              </a:spcBef>
              <a:tabLst>
                <a:tab pos="939165" algn="l"/>
              </a:tabLst>
            </a:pP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n,r,rv=0; while(n&gt;0)</a:t>
            </a:r>
            <a:endParaRPr sz="2800">
              <a:latin typeface="Cambria"/>
              <a:cs typeface="Cambria"/>
            </a:endParaRPr>
          </a:p>
          <a:p>
            <a:pPr marL="189230">
              <a:lnSpc>
                <a:spcPct val="100000"/>
              </a:lnSpc>
              <a:spcBef>
                <a:spcPts val="340"/>
              </a:spcBef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{</a:t>
            </a:r>
            <a:endParaRPr sz="2800">
              <a:latin typeface="Cambria"/>
              <a:cs typeface="Cambria"/>
            </a:endParaRPr>
          </a:p>
          <a:p>
            <a:pPr marL="546100">
              <a:lnSpc>
                <a:spcPct val="100000"/>
              </a:lnSpc>
              <a:spcBef>
                <a:spcPts val="33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r=n%10;</a:t>
            </a:r>
            <a:endParaRPr sz="2800">
              <a:latin typeface="Cambria"/>
              <a:cs typeface="Cambria"/>
            </a:endParaRPr>
          </a:p>
          <a:p>
            <a:pPr marL="634365" marR="5080" indent="-88900">
              <a:lnSpc>
                <a:spcPts val="3700"/>
              </a:lnSpc>
              <a:spcBef>
                <a:spcPts val="180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n=n/10;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rv=(rv*10)+r;</a:t>
            </a:r>
            <a:endParaRPr sz="2800">
              <a:latin typeface="Cambria"/>
              <a:cs typeface="Cambria"/>
            </a:endParaRPr>
          </a:p>
          <a:p>
            <a:pPr marL="366395">
              <a:lnSpc>
                <a:spcPct val="100000"/>
              </a:lnSpc>
              <a:spcBef>
                <a:spcPts val="155"/>
              </a:spcBef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}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624852"/>
            <a:ext cx="7648829" cy="6170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1148918"/>
            <a:ext cx="36029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2100" spc="130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21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3200" b="1" dirty="0">
                <a:solidFill>
                  <a:srgbClr val="7D4E99"/>
                </a:solidFill>
                <a:latin typeface="Palatino Linotype"/>
                <a:cs typeface="Palatino Linotype"/>
              </a:rPr>
              <a:t>Do</a:t>
            </a:r>
            <a:r>
              <a:rPr sz="3200" b="1" spc="-45" dirty="0">
                <a:solidFill>
                  <a:srgbClr val="7D4E99"/>
                </a:solidFill>
                <a:latin typeface="Palatino Linotype"/>
                <a:cs typeface="Palatino Linotype"/>
              </a:rPr>
              <a:t> </a:t>
            </a:r>
            <a:r>
              <a:rPr sz="3200" b="1" spc="-10" dirty="0">
                <a:solidFill>
                  <a:srgbClr val="7D4E99"/>
                </a:solidFill>
                <a:latin typeface="Palatino Linotype"/>
                <a:cs typeface="Palatino Linotype"/>
              </a:rPr>
              <a:t>-</a:t>
            </a:r>
            <a:r>
              <a:rPr sz="3200" b="1" dirty="0">
                <a:solidFill>
                  <a:srgbClr val="7D4E99"/>
                </a:solidFill>
                <a:latin typeface="Palatino Linotype"/>
                <a:cs typeface="Palatino Linotype"/>
              </a:rPr>
              <a:t>While Loop</a:t>
            </a:r>
            <a:r>
              <a:rPr sz="3200" b="1" spc="-55" dirty="0">
                <a:solidFill>
                  <a:srgbClr val="7D4E99"/>
                </a:solidFill>
                <a:latin typeface="Palatino Linotype"/>
                <a:cs typeface="Palatino Linotype"/>
              </a:rPr>
              <a:t> </a:t>
            </a:r>
            <a:r>
              <a:rPr spc="-50" dirty="0"/>
              <a:t>: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606973" y="1197686"/>
            <a:ext cx="37871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196590" algn="l"/>
              </a:tabLst>
            </a:pP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do-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while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loop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like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1636852"/>
            <a:ext cx="734504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while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loop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but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difference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body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this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loop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execute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least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once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whether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given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condition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true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false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because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per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syntax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8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condition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check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end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loop.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404" y="3856685"/>
            <a:ext cx="168528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3545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60" dirty="0">
                <a:solidFill>
                  <a:srgbClr val="FF0000"/>
                </a:solidFill>
                <a:latin typeface="Cambria"/>
                <a:cs typeface="Cambria"/>
              </a:rPr>
              <a:t>Syntax</a:t>
            </a:r>
            <a:r>
              <a:rPr sz="280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4373" y="3772544"/>
            <a:ext cx="1958975" cy="25876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770"/>
              </a:spcBef>
            </a:pP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endParaRPr sz="2800">
              <a:latin typeface="Cambria"/>
              <a:cs typeface="Cambria"/>
            </a:endParaRPr>
          </a:p>
          <a:p>
            <a:pPr marL="369570" marR="5080" indent="-357505">
              <a:lnSpc>
                <a:spcPct val="120100"/>
              </a:lnSpc>
              <a:tabLst>
                <a:tab pos="401320" algn="l"/>
              </a:tabLst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{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	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statement statement</a:t>
            </a:r>
            <a:endParaRPr sz="2800">
              <a:latin typeface="Cambria"/>
              <a:cs typeface="Cambria"/>
            </a:endParaRPr>
          </a:p>
          <a:p>
            <a:pPr marL="104139">
              <a:lnSpc>
                <a:spcPct val="100000"/>
              </a:lnSpc>
              <a:spcBef>
                <a:spcPts val="675"/>
              </a:spcBef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}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while(n&gt;1)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3807" y="204203"/>
            <a:ext cx="3372485" cy="6414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356741"/>
            <a:ext cx="8318500" cy="532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8625" indent="270510">
              <a:lnSpc>
                <a:spcPct val="100000"/>
              </a:lnSpc>
              <a:spcBef>
                <a:spcPts val="10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283210" algn="l"/>
                <a:tab pos="2146300" algn="l"/>
              </a:tabLst>
            </a:pP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is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set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statements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performs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particular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task</a:t>
            </a:r>
            <a:r>
              <a:rPr sz="2800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  <a:p>
            <a:pPr marL="372110" indent="-35941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372110" algn="l"/>
                <a:tab pos="6050915" algn="l"/>
              </a:tabLst>
            </a:pPr>
            <a:r>
              <a:rPr sz="2800" spc="40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language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highly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dependent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functions.</a:t>
            </a:r>
            <a:endParaRPr sz="2800">
              <a:latin typeface="Cambria"/>
              <a:cs typeface="Cambria"/>
            </a:endParaRPr>
          </a:p>
          <a:p>
            <a:pPr marL="372110" indent="-35941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372110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using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function,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reuse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code.</a:t>
            </a:r>
            <a:endParaRPr sz="2800">
              <a:latin typeface="Cambria"/>
              <a:cs typeface="Cambria"/>
            </a:endParaRPr>
          </a:p>
          <a:p>
            <a:pPr marL="283210" indent="-27051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283210" algn="l"/>
              </a:tabLst>
            </a:pPr>
            <a:r>
              <a:rPr sz="2800" spc="200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call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times.</a:t>
            </a:r>
            <a:endParaRPr sz="2800">
              <a:latin typeface="Cambria"/>
              <a:cs typeface="Cambria"/>
            </a:endParaRPr>
          </a:p>
          <a:p>
            <a:pPr marL="283845" indent="-27114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283845" algn="l"/>
              </a:tabLst>
            </a:pP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have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functions.</a:t>
            </a:r>
            <a:endParaRPr sz="2800">
              <a:latin typeface="Cambria"/>
              <a:cs typeface="Cambria"/>
            </a:endParaRPr>
          </a:p>
          <a:p>
            <a:pPr marL="12700" marR="280035" indent="27114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283845" algn="l"/>
              </a:tabLst>
            </a:pP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may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not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calling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function.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depends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its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type.</a:t>
            </a:r>
            <a:endParaRPr sz="2800">
              <a:latin typeface="Cambria"/>
              <a:cs typeface="Cambria"/>
            </a:endParaRPr>
          </a:p>
          <a:p>
            <a:pPr marL="283210" indent="-270510">
              <a:lnSpc>
                <a:spcPct val="100000"/>
              </a:lnSpc>
              <a:spcBef>
                <a:spcPts val="680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283210" algn="l"/>
              </a:tabLst>
            </a:pP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Each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starts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its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execution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  <a:p>
            <a:pPr marL="12700" marR="285115" indent="27114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283845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using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function,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break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large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problem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smaller.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557796"/>
            <a:ext cx="7947533" cy="796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900" y="1294328"/>
            <a:ext cx="8524240" cy="49771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76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saves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time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reuse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code.</a:t>
            </a:r>
            <a:endParaRPr sz="2800">
              <a:latin typeface="Cambria"/>
              <a:cs typeface="Cambria"/>
            </a:endParaRPr>
          </a:p>
          <a:p>
            <a:pPr marL="42418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</a:tabLst>
            </a:pP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Length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also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reduced.</a:t>
            </a:r>
            <a:endParaRPr sz="2800">
              <a:latin typeface="Cambria"/>
              <a:cs typeface="Cambria"/>
            </a:endParaRPr>
          </a:p>
          <a:p>
            <a:pPr marL="42418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</a:tabLst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readable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reliable.</a:t>
            </a:r>
            <a:endParaRPr sz="2800">
              <a:latin typeface="Cambria"/>
              <a:cs typeface="Cambria"/>
            </a:endParaRPr>
          </a:p>
          <a:p>
            <a:pPr marL="424180" marR="1024890" indent="-41211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  <a:tab pos="4258310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variety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functions,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provide</a:t>
            </a:r>
            <a:r>
              <a:rPr sz="2800" spc="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flexibility</a:t>
            </a:r>
            <a:r>
              <a:rPr sz="2800" spc="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program.</a:t>
            </a:r>
            <a:endParaRPr sz="2800">
              <a:latin typeface="Cambria"/>
              <a:cs typeface="Cambria"/>
            </a:endParaRPr>
          </a:p>
          <a:p>
            <a:pPr marL="42418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</a:tabLst>
            </a:pP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Easily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debugging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program.</a:t>
            </a:r>
            <a:endParaRPr sz="2800">
              <a:latin typeface="Cambria"/>
              <a:cs typeface="Cambria"/>
            </a:endParaRPr>
          </a:p>
          <a:p>
            <a:pPr marL="42418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Functions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break</a:t>
            </a:r>
            <a:r>
              <a:rPr sz="2800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large</a:t>
            </a:r>
            <a:r>
              <a:rPr sz="2800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problems</a:t>
            </a:r>
            <a:r>
              <a:rPr sz="2800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25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smaller.</a:t>
            </a:r>
            <a:endParaRPr sz="2800">
              <a:latin typeface="Cambria"/>
              <a:cs typeface="Cambria"/>
            </a:endParaRPr>
          </a:p>
          <a:p>
            <a:pPr marL="42418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  <a:tab pos="5898515" algn="l"/>
              </a:tabLst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maintenance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design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both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easy.</a:t>
            </a:r>
            <a:endParaRPr sz="2800">
              <a:latin typeface="Cambria"/>
              <a:cs typeface="Cambria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eriod"/>
              <a:tabLst>
                <a:tab pos="42418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provide</a:t>
            </a:r>
            <a:r>
              <a:rPr sz="28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facility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faster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development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software.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621779"/>
            <a:ext cx="7837805" cy="7176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763023"/>
            <a:ext cx="8889365" cy="46386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61340" indent="-411480">
              <a:lnSpc>
                <a:spcPct val="100000"/>
              </a:lnSpc>
              <a:spcBef>
                <a:spcPts val="770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561340" algn="l"/>
                <a:tab pos="1094105" algn="l"/>
                <a:tab pos="2081530" algn="l"/>
                <a:tab pos="2597150" algn="l"/>
              </a:tabLst>
            </a:pPr>
            <a:r>
              <a:rPr sz="2800" b="1" spc="-25" dirty="0">
                <a:solidFill>
                  <a:srgbClr val="375BAF"/>
                </a:solidFill>
                <a:latin typeface="Palatino Linotype"/>
                <a:cs typeface="Palatino Linotype"/>
              </a:rPr>
              <a:t>1.</a:t>
            </a:r>
            <a:r>
              <a:rPr sz="2800" b="1" dirty="0">
                <a:solidFill>
                  <a:srgbClr val="375BAF"/>
                </a:solidFill>
                <a:latin typeface="Palatino Linotype"/>
                <a:cs typeface="Palatino Linotype"/>
              </a:rPr>
              <a:t>	</a:t>
            </a:r>
            <a:r>
              <a:rPr sz="2800" b="1" spc="-10" dirty="0">
                <a:solidFill>
                  <a:srgbClr val="375BAF"/>
                </a:solidFill>
                <a:latin typeface="Palatino Linotype"/>
                <a:cs typeface="Palatino Linotype"/>
              </a:rPr>
              <a:t>Built</a:t>
            </a:r>
            <a:r>
              <a:rPr sz="2800" b="1" dirty="0">
                <a:solidFill>
                  <a:srgbClr val="375BAF"/>
                </a:solidFill>
                <a:latin typeface="Palatino Linotype"/>
                <a:cs typeface="Palatino Linotype"/>
              </a:rPr>
              <a:t>	</a:t>
            </a:r>
            <a:r>
              <a:rPr sz="2800" b="1" spc="-25" dirty="0">
                <a:solidFill>
                  <a:srgbClr val="375BAF"/>
                </a:solidFill>
                <a:latin typeface="Palatino Linotype"/>
                <a:cs typeface="Palatino Linotype"/>
              </a:rPr>
              <a:t>in</a:t>
            </a:r>
            <a:r>
              <a:rPr sz="2800" b="1" dirty="0">
                <a:solidFill>
                  <a:srgbClr val="375BAF"/>
                </a:solidFill>
                <a:latin typeface="Palatino Linotype"/>
                <a:cs typeface="Palatino Linotype"/>
              </a:rPr>
              <a:t>	</a:t>
            </a:r>
            <a:r>
              <a:rPr sz="2800" b="1" spc="-10" dirty="0">
                <a:solidFill>
                  <a:srgbClr val="375BAF"/>
                </a:solidFill>
                <a:latin typeface="Palatino Linotype"/>
                <a:cs typeface="Palatino Linotype"/>
              </a:rPr>
              <a:t>function</a:t>
            </a:r>
            <a:endParaRPr sz="2800">
              <a:latin typeface="Palatino Linotype"/>
              <a:cs typeface="Palatino Linotype"/>
            </a:endParaRPr>
          </a:p>
          <a:p>
            <a:pPr marL="56134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561340" algn="l"/>
                <a:tab pos="1094105" algn="l"/>
              </a:tabLst>
            </a:pPr>
            <a:r>
              <a:rPr sz="2800" b="1" spc="-25" dirty="0">
                <a:solidFill>
                  <a:srgbClr val="375BAF"/>
                </a:solidFill>
                <a:latin typeface="Palatino Linotype"/>
                <a:cs typeface="Palatino Linotype"/>
              </a:rPr>
              <a:t>2.</a:t>
            </a:r>
            <a:r>
              <a:rPr sz="2800" b="1" dirty="0">
                <a:solidFill>
                  <a:srgbClr val="375BAF"/>
                </a:solidFill>
                <a:latin typeface="Palatino Linotype"/>
                <a:cs typeface="Palatino Linotype"/>
              </a:rPr>
              <a:t>	User</a:t>
            </a:r>
            <a:r>
              <a:rPr sz="2800" b="1" spc="-50" dirty="0">
                <a:solidFill>
                  <a:srgbClr val="375BAF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375BAF"/>
                </a:solidFill>
                <a:latin typeface="Palatino Linotype"/>
                <a:cs typeface="Palatino Linotype"/>
              </a:rPr>
              <a:t>defined</a:t>
            </a:r>
            <a:r>
              <a:rPr sz="2800" b="1" spc="-50" dirty="0">
                <a:solidFill>
                  <a:srgbClr val="375BAF"/>
                </a:solidFill>
                <a:latin typeface="Palatino Linotype"/>
                <a:cs typeface="Palatino Linotype"/>
              </a:rPr>
              <a:t> </a:t>
            </a:r>
            <a:r>
              <a:rPr sz="2800" b="1" spc="-10" dirty="0">
                <a:solidFill>
                  <a:srgbClr val="375BAF"/>
                </a:solidFill>
                <a:latin typeface="Palatino Linotype"/>
                <a:cs typeface="Palatino Linotype"/>
              </a:rPr>
              <a:t>functions.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2800">
              <a:latin typeface="Palatino Linotype"/>
              <a:cs typeface="Palatino Linotype"/>
            </a:endParaRPr>
          </a:p>
          <a:p>
            <a:pPr marL="1485265">
              <a:lnSpc>
                <a:spcPct val="100000"/>
              </a:lnSpc>
              <a:tabLst>
                <a:tab pos="2473325" algn="l"/>
                <a:tab pos="2988310" algn="l"/>
              </a:tabLst>
            </a:pPr>
            <a:r>
              <a:rPr sz="280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Built</a:t>
            </a:r>
            <a:r>
              <a:rPr sz="2800" b="1" dirty="0">
                <a:solidFill>
                  <a:srgbClr val="C00000"/>
                </a:solidFill>
                <a:latin typeface="Palatino Linotype"/>
                <a:cs typeface="Palatino Linotype"/>
              </a:rPr>
              <a:t>	</a:t>
            </a:r>
            <a:r>
              <a:rPr sz="280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in</a:t>
            </a:r>
            <a:r>
              <a:rPr sz="2800" b="1" dirty="0">
                <a:solidFill>
                  <a:srgbClr val="C00000"/>
                </a:solidFill>
                <a:latin typeface="Palatino Linotype"/>
                <a:cs typeface="Palatino Linotype"/>
              </a:rPr>
              <a:t>	function</a:t>
            </a:r>
            <a:r>
              <a:rPr sz="280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endParaRPr sz="2000">
              <a:latin typeface="Palatino Linotype"/>
              <a:cs typeface="Palatino Linotype"/>
            </a:endParaRPr>
          </a:p>
          <a:p>
            <a:pPr marL="460375" indent="-447675">
              <a:lnSpc>
                <a:spcPct val="100000"/>
              </a:lnSpc>
              <a:spcBef>
                <a:spcPts val="595"/>
              </a:spcBef>
              <a:buClr>
                <a:srgbClr val="F8F8F8"/>
              </a:buClr>
              <a:buSzPct val="54166"/>
              <a:buFont typeface="Wingdings"/>
              <a:buChar char=""/>
              <a:tabLst>
                <a:tab pos="460375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built</a:t>
            </a:r>
            <a:r>
              <a:rPr sz="2400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functions</a:t>
            </a:r>
            <a:r>
              <a:rPr sz="2400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also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called</a:t>
            </a:r>
            <a:r>
              <a:rPr sz="2400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predefined</a:t>
            </a:r>
            <a:r>
              <a:rPr sz="24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functions</a:t>
            </a:r>
            <a:endParaRPr sz="2400">
              <a:latin typeface="Cambria"/>
              <a:cs typeface="Cambria"/>
            </a:endParaRPr>
          </a:p>
          <a:p>
            <a:pPr marL="551815" indent="-539115">
              <a:lnSpc>
                <a:spcPct val="100000"/>
              </a:lnSpc>
              <a:spcBef>
                <a:spcPts val="580"/>
              </a:spcBef>
              <a:buClr>
                <a:srgbClr val="F8F8F8"/>
              </a:buClr>
              <a:buSzPct val="64583"/>
              <a:buFont typeface="Wingdings"/>
              <a:buChar char=""/>
              <a:tabLst>
                <a:tab pos="551815" algn="l"/>
              </a:tabLst>
            </a:pP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not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redefine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these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functions.</a:t>
            </a:r>
            <a:endParaRPr sz="2400">
              <a:latin typeface="Cambria"/>
              <a:cs typeface="Cambria"/>
            </a:endParaRPr>
          </a:p>
          <a:p>
            <a:pPr marL="12700" marR="5080" indent="462915">
              <a:lnSpc>
                <a:spcPct val="100000"/>
              </a:lnSpc>
              <a:spcBef>
                <a:spcPts val="575"/>
              </a:spcBef>
              <a:buClr>
                <a:srgbClr val="F8F8F8"/>
              </a:buClr>
              <a:buSzPct val="64583"/>
              <a:buFont typeface="Wingdings"/>
              <a:buChar char=""/>
              <a:tabLst>
                <a:tab pos="475615" algn="l"/>
                <a:tab pos="1042669" algn="l"/>
              </a:tabLst>
            </a:pP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All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information</a:t>
            </a:r>
            <a:r>
              <a:rPr sz="2400" spc="3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regarding</a:t>
            </a:r>
            <a:r>
              <a:rPr sz="2400" spc="2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these</a:t>
            </a:r>
            <a:r>
              <a:rPr sz="2400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400" spc="3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400" spc="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already</a:t>
            </a:r>
            <a:r>
              <a:rPr sz="2400" spc="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defined</a:t>
            </a:r>
            <a:r>
              <a:rPr sz="2400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header</a:t>
            </a:r>
            <a:r>
              <a:rPr sz="24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files.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25"/>
              </a:spcBef>
              <a:buFont typeface="Wingdings"/>
              <a:buChar char=""/>
            </a:pPr>
            <a:endParaRPr sz="2400">
              <a:latin typeface="Cambria"/>
              <a:cs typeface="Cambria"/>
            </a:endParaRPr>
          </a:p>
          <a:p>
            <a:pPr marL="170180" indent="-169545">
              <a:lnSpc>
                <a:spcPct val="100000"/>
              </a:lnSpc>
              <a:buClr>
                <a:srgbClr val="F8F8F8"/>
              </a:buClr>
              <a:buSzPct val="60416"/>
              <a:buFont typeface="Wingdings"/>
              <a:buChar char=""/>
              <a:tabLst>
                <a:tab pos="170180" algn="l"/>
                <a:tab pos="1326515" algn="l"/>
              </a:tabLst>
            </a:pP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e.g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printf(),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scanf(),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clrscr(),getch()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072" y="600506"/>
            <a:ext cx="6572884" cy="583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2119122"/>
            <a:ext cx="72904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1800" spc="-25" dirty="0">
                <a:solidFill>
                  <a:srgbClr val="F8F8F8"/>
                </a:solidFill>
              </a:rPr>
              <a:t>1)</a:t>
            </a:r>
            <a:r>
              <a:rPr sz="1800" dirty="0">
                <a:solidFill>
                  <a:srgbClr val="F8F8F8"/>
                </a:solidFill>
              </a:rPr>
              <a:t>	</a:t>
            </a:r>
            <a:r>
              <a:rPr spc="70" dirty="0"/>
              <a:t>User</a:t>
            </a:r>
            <a:r>
              <a:rPr spc="135" dirty="0"/>
              <a:t> </a:t>
            </a:r>
            <a:r>
              <a:rPr spc="60" dirty="0"/>
              <a:t>defined</a:t>
            </a:r>
            <a:r>
              <a:rPr spc="170" dirty="0"/>
              <a:t> </a:t>
            </a:r>
            <a:r>
              <a:rPr dirty="0"/>
              <a:t>functions</a:t>
            </a:r>
            <a:r>
              <a:rPr spc="90" dirty="0"/>
              <a:t> </a:t>
            </a:r>
            <a:r>
              <a:rPr dirty="0"/>
              <a:t>are</a:t>
            </a:r>
            <a:r>
              <a:rPr spc="140" dirty="0"/>
              <a:t> </a:t>
            </a:r>
            <a:r>
              <a:rPr dirty="0"/>
              <a:t>written</a:t>
            </a:r>
            <a:r>
              <a:rPr spc="130" dirty="0"/>
              <a:t> </a:t>
            </a:r>
            <a:r>
              <a:rPr spc="80" dirty="0"/>
              <a:t>by</a:t>
            </a:r>
            <a:r>
              <a:rPr spc="170" dirty="0"/>
              <a:t> </a:t>
            </a:r>
            <a:r>
              <a:rPr spc="-10" dirty="0"/>
              <a:t>user.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73404" y="2631439"/>
            <a:ext cx="6995795" cy="2331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418465" indent="-515620">
              <a:lnSpc>
                <a:spcPct val="100000"/>
              </a:lnSpc>
              <a:spcBef>
                <a:spcPts val="105"/>
              </a:spcBef>
              <a:buClr>
                <a:srgbClr val="F8F8F8"/>
              </a:buClr>
              <a:buSzPct val="64285"/>
              <a:buAutoNum type="arabicParenR" startAt="2"/>
              <a:tabLst>
                <a:tab pos="527685" algn="l"/>
                <a:tab pos="2175510" algn="l"/>
                <a:tab pos="266192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There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user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defined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functions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a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program.</a:t>
            </a:r>
            <a:endParaRPr sz="280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arenR" startAt="2"/>
              <a:tabLst>
                <a:tab pos="527685" algn="l"/>
              </a:tabLst>
            </a:pP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Each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has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its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call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body.</a:t>
            </a:r>
            <a:endParaRPr sz="28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arenR" startAt="2"/>
              <a:tabLst>
                <a:tab pos="527685" algn="l"/>
                <a:tab pos="2103120" algn="l"/>
              </a:tabLst>
            </a:pP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may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not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its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called</a:t>
            </a:r>
            <a:r>
              <a:rPr sz="2800" spc="3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function.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6459" y="65405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Arial MT"/>
                <a:cs typeface="Arial MT"/>
              </a:rPr>
              <a:t>27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327" y="411518"/>
            <a:ext cx="7036181" cy="6109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1737436"/>
            <a:ext cx="775779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10"/>
              </a:spcBef>
              <a:tabLst>
                <a:tab pos="527685" algn="l"/>
                <a:tab pos="1324610" algn="l"/>
              </a:tabLst>
            </a:pPr>
            <a:r>
              <a:rPr sz="1800" spc="-25" dirty="0">
                <a:solidFill>
                  <a:srgbClr val="F8F8F8"/>
                </a:solidFill>
              </a:rPr>
              <a:t>1)</a:t>
            </a:r>
            <a:r>
              <a:rPr sz="1800" dirty="0">
                <a:solidFill>
                  <a:srgbClr val="F8F8F8"/>
                </a:solidFill>
              </a:rPr>
              <a:t>	</a:t>
            </a:r>
            <a:r>
              <a:rPr dirty="0">
                <a:solidFill>
                  <a:srgbClr val="FF0000"/>
                </a:solidFill>
              </a:rPr>
              <a:t>Int</a:t>
            </a:r>
            <a:r>
              <a:rPr spc="100" dirty="0">
                <a:solidFill>
                  <a:srgbClr val="FF0000"/>
                </a:solidFill>
              </a:rPr>
              <a:t> </a:t>
            </a:r>
            <a:r>
              <a:rPr spc="-50" dirty="0"/>
              <a:t>:</a:t>
            </a:r>
            <a:r>
              <a:rPr dirty="0"/>
              <a:t>	It</a:t>
            </a:r>
            <a:r>
              <a:rPr spc="175" dirty="0"/>
              <a:t> </a:t>
            </a:r>
            <a:r>
              <a:rPr dirty="0"/>
              <a:t>means</a:t>
            </a:r>
            <a:r>
              <a:rPr spc="125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dirty="0"/>
              <a:t>function</a:t>
            </a:r>
            <a:r>
              <a:rPr spc="110" dirty="0"/>
              <a:t> </a:t>
            </a:r>
            <a:r>
              <a:rPr spc="75" dirty="0"/>
              <a:t>will</a:t>
            </a:r>
            <a:r>
              <a:rPr spc="140" dirty="0"/>
              <a:t> </a:t>
            </a:r>
            <a:r>
              <a:rPr dirty="0"/>
              <a:t>return</a:t>
            </a:r>
            <a:r>
              <a:rPr spc="110" dirty="0"/>
              <a:t> </a:t>
            </a:r>
            <a:r>
              <a:rPr dirty="0"/>
              <a:t>a</a:t>
            </a:r>
            <a:r>
              <a:rPr spc="180" dirty="0"/>
              <a:t> </a:t>
            </a:r>
            <a:r>
              <a:rPr spc="75" dirty="0"/>
              <a:t>value</a:t>
            </a:r>
            <a:r>
              <a:rPr spc="110" dirty="0"/>
              <a:t> </a:t>
            </a:r>
            <a:r>
              <a:rPr spc="30" dirty="0"/>
              <a:t>of </a:t>
            </a:r>
            <a:r>
              <a:rPr dirty="0"/>
              <a:t>integer</a:t>
            </a:r>
            <a:r>
              <a:rPr spc="105" dirty="0"/>
              <a:t> </a:t>
            </a:r>
            <a:r>
              <a:rPr dirty="0"/>
              <a:t>type</a:t>
            </a:r>
            <a:r>
              <a:rPr spc="145" dirty="0"/>
              <a:t> </a:t>
            </a:r>
            <a:r>
              <a:rPr dirty="0"/>
              <a:t>at</a:t>
            </a:r>
            <a:r>
              <a:rPr spc="145" dirty="0"/>
              <a:t> </a:t>
            </a:r>
            <a:r>
              <a:rPr dirty="0"/>
              <a:t>the</a:t>
            </a:r>
            <a:r>
              <a:rPr spc="150" dirty="0"/>
              <a:t> </a:t>
            </a:r>
            <a:r>
              <a:rPr spc="45" dirty="0"/>
              <a:t>end.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15900" y="2593411"/>
            <a:ext cx="8778240" cy="15621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65"/>
              </a:spcBef>
              <a:buClr>
                <a:srgbClr val="F8F8F8"/>
              </a:buClr>
              <a:buSzPct val="64285"/>
              <a:buAutoNum type="arabicParenR" startAt="2"/>
              <a:tabLst>
                <a:tab pos="527685" algn="l"/>
              </a:tabLst>
            </a:pPr>
            <a:r>
              <a:rPr sz="2800" spc="120" dirty="0">
                <a:solidFill>
                  <a:srgbClr val="FF0000"/>
                </a:solidFill>
                <a:latin typeface="Cambria"/>
                <a:cs typeface="Cambria"/>
              </a:rPr>
              <a:t>Char</a:t>
            </a:r>
            <a:r>
              <a:rPr sz="28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character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type.</a:t>
            </a:r>
            <a:endParaRPr sz="280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AutoNum type="arabicParenR" startAt="2"/>
              <a:tabLst>
                <a:tab pos="527685" algn="l"/>
                <a:tab pos="6549390" algn="l"/>
                <a:tab pos="7437120" algn="l"/>
              </a:tabLst>
            </a:pPr>
            <a:r>
              <a:rPr sz="2800" dirty="0">
                <a:solidFill>
                  <a:srgbClr val="FF0000"/>
                </a:solidFill>
                <a:latin typeface="Cambria"/>
                <a:cs typeface="Cambria"/>
              </a:rPr>
              <a:t>Float</a:t>
            </a:r>
            <a:r>
              <a:rPr sz="2800" spc="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float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type.</a:t>
            </a:r>
            <a:endParaRPr sz="2800">
              <a:latin typeface="Cambria"/>
              <a:cs typeface="Cambria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AutoNum type="arabicParenR" startAt="2"/>
              <a:tabLst>
                <a:tab pos="527685" algn="l"/>
                <a:tab pos="3835400" algn="l"/>
                <a:tab pos="4528820" algn="l"/>
                <a:tab pos="5690870" algn="l"/>
              </a:tabLst>
            </a:pPr>
            <a:r>
              <a:rPr sz="2800" spc="135" dirty="0">
                <a:solidFill>
                  <a:srgbClr val="FF0000"/>
                </a:solidFill>
                <a:latin typeface="Cambria"/>
                <a:cs typeface="Cambria"/>
              </a:rPr>
              <a:t>Void</a:t>
            </a:r>
            <a:r>
              <a:rPr sz="2800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not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value.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900" y="4726304"/>
            <a:ext cx="530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E.g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735" y="4642530"/>
            <a:ext cx="2406650" cy="207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960">
              <a:lnSpc>
                <a:spcPct val="12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student();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char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student();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float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student();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void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student();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6459" y="65405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Arial MT"/>
                <a:cs typeface="Arial MT"/>
              </a:rPr>
              <a:t>28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864" y="612648"/>
            <a:ext cx="5329301" cy="6536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900" y="1661236"/>
            <a:ext cx="8561070" cy="4381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4180" marR="725805" indent="-412115">
              <a:lnSpc>
                <a:spcPct val="100000"/>
              </a:lnSpc>
              <a:spcBef>
                <a:spcPts val="110"/>
              </a:spcBef>
              <a:tabLst>
                <a:tab pos="424180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prototype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also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known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function declaration.</a:t>
            </a:r>
            <a:endParaRPr sz="2800">
              <a:latin typeface="Cambria"/>
              <a:cs typeface="Cambria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  <a:tab pos="2006600" algn="l"/>
                <a:tab pos="3926840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4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r>
              <a:rPr sz="28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prototype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contains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r>
              <a:rPr sz="28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type</a:t>
            </a:r>
            <a:r>
              <a:rPr sz="280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function,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name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function,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list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arguments.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e.g</a:t>
            </a:r>
            <a:endParaRPr sz="2800">
              <a:latin typeface="Cambria"/>
              <a:cs typeface="Cambria"/>
            </a:endParaRPr>
          </a:p>
          <a:p>
            <a:pPr marL="259207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fact(int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a);</a:t>
            </a:r>
            <a:endParaRPr sz="2800">
              <a:latin typeface="Cambria"/>
              <a:cs typeface="Cambria"/>
            </a:endParaRPr>
          </a:p>
          <a:p>
            <a:pPr marL="2146935" marR="1986914" indent="176530">
              <a:lnSpc>
                <a:spcPts val="4029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float</a:t>
            </a:r>
            <a:r>
              <a:rPr sz="28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add(</a:t>
            </a:r>
            <a:r>
              <a:rPr sz="2800" spc="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float</a:t>
            </a:r>
            <a:r>
              <a:rPr sz="2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a,</a:t>
            </a:r>
            <a:r>
              <a:rPr sz="28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float</a:t>
            </a:r>
            <a:r>
              <a:rPr sz="2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b);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void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prod(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a,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b,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c);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104" y="600392"/>
              <a:ext cx="5301869" cy="6810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8"/>
            <a:ext cx="9144000" cy="6629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98"/>
            <a:ext cx="9144000" cy="6553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632" y="621842"/>
            <a:ext cx="5941949" cy="6597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900" y="1225118"/>
            <a:ext cx="8425815" cy="4381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110"/>
              </a:spcBef>
              <a:tabLst>
                <a:tab pos="512445" algn="l"/>
                <a:tab pos="1369060" algn="l"/>
                <a:tab pos="3908425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	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Argument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used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sent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receive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information 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main()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user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defined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function.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Arguments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also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known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parameters.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Argument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int,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float,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char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type.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Arguments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number.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93570" algn="l"/>
                <a:tab pos="4034154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e.g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void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add(int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a,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int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b);</a:t>
            </a:r>
            <a:endParaRPr sz="2800">
              <a:latin typeface="Cambria"/>
              <a:cs typeface="Cambria"/>
            </a:endParaRPr>
          </a:p>
          <a:p>
            <a:pPr marL="424180" marR="526415" indent="210185">
              <a:lnSpc>
                <a:spcPct val="100000"/>
              </a:lnSpc>
              <a:spcBef>
                <a:spcPts val="670"/>
              </a:spcBef>
              <a:tabLst>
                <a:tab pos="5876290" algn="l"/>
              </a:tabLst>
            </a:pP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Here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two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arguments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function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name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add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its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type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void.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24180" marR="5080" indent="-412115">
              <a:lnSpc>
                <a:spcPct val="100200"/>
              </a:lnSpc>
              <a:spcBef>
                <a:spcPts val="85"/>
              </a:spcBef>
              <a:tabLst>
                <a:tab pos="424180" algn="l"/>
                <a:tab pos="4190365" algn="l"/>
                <a:tab pos="6250940" algn="l"/>
              </a:tabLst>
            </a:pPr>
            <a:r>
              <a:rPr sz="2050" spc="17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205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Actual</a:t>
            </a:r>
            <a:r>
              <a:rPr sz="3200" b="1" spc="-13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Arguments</a:t>
            </a:r>
            <a:r>
              <a:rPr sz="3200" b="1" spc="-10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pc="-50" dirty="0"/>
              <a:t>:</a:t>
            </a:r>
            <a:r>
              <a:rPr dirty="0"/>
              <a:t>	</a:t>
            </a:r>
            <a:r>
              <a:rPr spc="100" dirty="0"/>
              <a:t>Actual</a:t>
            </a:r>
            <a:r>
              <a:rPr spc="140" dirty="0"/>
              <a:t> </a:t>
            </a:r>
            <a:r>
              <a:rPr dirty="0"/>
              <a:t>arguments</a:t>
            </a:r>
            <a:r>
              <a:rPr spc="165" dirty="0"/>
              <a:t> </a:t>
            </a:r>
            <a:r>
              <a:rPr dirty="0"/>
              <a:t>are</a:t>
            </a:r>
            <a:r>
              <a:rPr spc="170" dirty="0"/>
              <a:t> </a:t>
            </a:r>
            <a:r>
              <a:rPr spc="-10" dirty="0"/>
              <a:t>those </a:t>
            </a:r>
            <a:r>
              <a:rPr dirty="0"/>
              <a:t>in</a:t>
            </a:r>
            <a:r>
              <a:rPr spc="105" dirty="0"/>
              <a:t> </a:t>
            </a:r>
            <a:r>
              <a:rPr spc="70" dirty="0"/>
              <a:t>which</a:t>
            </a:r>
            <a:r>
              <a:rPr spc="55" dirty="0"/>
              <a:t> </a:t>
            </a:r>
            <a:r>
              <a:rPr spc="70" dirty="0"/>
              <a:t>value</a:t>
            </a:r>
            <a:r>
              <a:rPr spc="85" dirty="0"/>
              <a:t> </a:t>
            </a:r>
            <a:r>
              <a:rPr dirty="0"/>
              <a:t>is</a:t>
            </a:r>
            <a:r>
              <a:rPr spc="90" dirty="0"/>
              <a:t> </a:t>
            </a:r>
            <a:r>
              <a:rPr spc="50" dirty="0"/>
              <a:t>originally</a:t>
            </a:r>
            <a:r>
              <a:rPr spc="65" dirty="0"/>
              <a:t> </a:t>
            </a:r>
            <a:r>
              <a:rPr spc="-10" dirty="0"/>
              <a:t>entered.</a:t>
            </a:r>
            <a:r>
              <a:rPr dirty="0"/>
              <a:t>	</a:t>
            </a:r>
            <a:r>
              <a:rPr spc="90" dirty="0"/>
              <a:t>Actual </a:t>
            </a:r>
            <a:r>
              <a:rPr dirty="0"/>
              <a:t>arguments</a:t>
            </a:r>
            <a:r>
              <a:rPr spc="135" dirty="0"/>
              <a:t> </a:t>
            </a:r>
            <a:r>
              <a:rPr dirty="0"/>
              <a:t>are</a:t>
            </a:r>
            <a:r>
              <a:rPr spc="140" dirty="0"/>
              <a:t> </a:t>
            </a:r>
            <a:r>
              <a:rPr spc="50" dirty="0"/>
              <a:t>maintained</a:t>
            </a:r>
            <a:r>
              <a:rPr spc="105" dirty="0"/>
              <a:t> </a:t>
            </a:r>
            <a:r>
              <a:rPr dirty="0"/>
              <a:t>in</a:t>
            </a:r>
            <a:r>
              <a:rPr spc="170" dirty="0"/>
              <a:t> </a:t>
            </a:r>
            <a:r>
              <a:rPr spc="45" dirty="0"/>
              <a:t>function</a:t>
            </a:r>
            <a:r>
              <a:rPr spc="120" dirty="0"/>
              <a:t> </a:t>
            </a:r>
            <a:r>
              <a:rPr spc="-20" dirty="0"/>
              <a:t>call </a:t>
            </a:r>
            <a:r>
              <a:rPr dirty="0"/>
              <a:t>statements.</a:t>
            </a:r>
            <a:r>
              <a:rPr spc="60" dirty="0"/>
              <a:t> </a:t>
            </a:r>
            <a:r>
              <a:rPr dirty="0"/>
              <a:t>These</a:t>
            </a:r>
            <a:r>
              <a:rPr spc="65" dirty="0"/>
              <a:t> </a:t>
            </a:r>
            <a:r>
              <a:rPr spc="85" dirty="0"/>
              <a:t>Arguments</a:t>
            </a:r>
            <a:r>
              <a:rPr spc="75" dirty="0"/>
              <a:t> </a:t>
            </a:r>
            <a:r>
              <a:rPr dirty="0"/>
              <a:t>are</a:t>
            </a:r>
            <a:r>
              <a:rPr spc="85" dirty="0"/>
              <a:t> </a:t>
            </a:r>
            <a:r>
              <a:rPr dirty="0"/>
              <a:t>sent</a:t>
            </a:r>
            <a:r>
              <a:rPr spc="85" dirty="0"/>
              <a:t> </a:t>
            </a:r>
            <a:r>
              <a:rPr spc="-25" dirty="0"/>
              <a:t>the </a:t>
            </a:r>
            <a:r>
              <a:rPr dirty="0"/>
              <a:t>information</a:t>
            </a:r>
            <a:r>
              <a:rPr spc="250" dirty="0"/>
              <a:t> </a:t>
            </a:r>
            <a:r>
              <a:rPr dirty="0"/>
              <a:t>to</a:t>
            </a:r>
            <a:r>
              <a:rPr spc="285" dirty="0"/>
              <a:t> </a:t>
            </a:r>
            <a:r>
              <a:rPr dirty="0"/>
              <a:t>formal</a:t>
            </a:r>
            <a:r>
              <a:rPr spc="290" dirty="0"/>
              <a:t> </a:t>
            </a:r>
            <a:r>
              <a:rPr spc="40" dirty="0"/>
              <a:t>arguments.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15900" y="4985080"/>
            <a:ext cx="841883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110"/>
              </a:spcBef>
              <a:tabLst>
                <a:tab pos="424180" algn="l"/>
                <a:tab pos="2475865" algn="l"/>
                <a:tab pos="3836035" algn="l"/>
                <a:tab pos="6708775" algn="l"/>
              </a:tabLst>
            </a:pPr>
            <a:r>
              <a:rPr sz="1800" spc="14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180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Formal</a:t>
            </a:r>
            <a:r>
              <a:rPr sz="2800" b="1" spc="-5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Arguments</a:t>
            </a:r>
            <a:r>
              <a:rPr sz="2800" b="1" spc="-6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These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arguments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receive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information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from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Actual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Arguments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used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function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definition.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606577"/>
            <a:ext cx="6603365" cy="6749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24180" marR="5080" indent="-412115">
              <a:lnSpc>
                <a:spcPct val="100200"/>
              </a:lnSpc>
              <a:spcBef>
                <a:spcPts val="85"/>
              </a:spcBef>
              <a:tabLst>
                <a:tab pos="424180" algn="l"/>
                <a:tab pos="1393825" algn="l"/>
                <a:tab pos="3443604" algn="l"/>
              </a:tabLst>
            </a:pPr>
            <a:r>
              <a:rPr sz="2050" spc="17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205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3200" b="1" spc="-20" dirty="0">
                <a:solidFill>
                  <a:srgbClr val="FF0000"/>
                </a:solidFill>
                <a:latin typeface="Palatino Linotype"/>
                <a:cs typeface="Palatino Linotype"/>
              </a:rPr>
              <a:t>Call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	by</a:t>
            </a:r>
            <a:r>
              <a:rPr sz="3200" b="1" spc="-4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Value</a:t>
            </a:r>
            <a:r>
              <a:rPr sz="3200" b="1" spc="-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pc="-50" dirty="0"/>
              <a:t>:</a:t>
            </a:r>
            <a:r>
              <a:rPr dirty="0"/>
              <a:t>	In</a:t>
            </a:r>
            <a:r>
              <a:rPr spc="95" dirty="0"/>
              <a:t> </a:t>
            </a:r>
            <a:r>
              <a:rPr dirty="0"/>
              <a:t>this</a:t>
            </a:r>
            <a:r>
              <a:rPr spc="85" dirty="0"/>
              <a:t> </a:t>
            </a:r>
            <a:r>
              <a:rPr spc="60" dirty="0"/>
              <a:t>method,</a:t>
            </a:r>
            <a:r>
              <a:rPr spc="95" dirty="0"/>
              <a:t> </a:t>
            </a:r>
            <a:r>
              <a:rPr spc="75" dirty="0"/>
              <a:t>value </a:t>
            </a:r>
            <a:r>
              <a:rPr spc="55" dirty="0"/>
              <a:t>of</a:t>
            </a:r>
            <a:r>
              <a:rPr spc="80" dirty="0"/>
              <a:t> </a:t>
            </a:r>
            <a:r>
              <a:rPr spc="-10" dirty="0"/>
              <a:t>actual </a:t>
            </a:r>
            <a:r>
              <a:rPr dirty="0"/>
              <a:t>parameter</a:t>
            </a:r>
            <a:r>
              <a:rPr spc="125" dirty="0"/>
              <a:t> </a:t>
            </a:r>
            <a:r>
              <a:rPr dirty="0"/>
              <a:t>is</a:t>
            </a:r>
            <a:r>
              <a:rPr spc="200" dirty="0"/>
              <a:t> </a:t>
            </a:r>
            <a:r>
              <a:rPr dirty="0"/>
              <a:t>passed</a:t>
            </a:r>
            <a:r>
              <a:rPr spc="150" dirty="0"/>
              <a:t> </a:t>
            </a:r>
            <a:r>
              <a:rPr dirty="0"/>
              <a:t>to</a:t>
            </a:r>
            <a:r>
              <a:rPr spc="204" dirty="0"/>
              <a:t> </a:t>
            </a:r>
            <a:r>
              <a:rPr dirty="0"/>
              <a:t>formal</a:t>
            </a:r>
            <a:r>
              <a:rPr spc="130" dirty="0"/>
              <a:t> </a:t>
            </a:r>
            <a:r>
              <a:rPr dirty="0"/>
              <a:t>parameter.</a:t>
            </a:r>
            <a:r>
              <a:rPr spc="155" dirty="0"/>
              <a:t> </a:t>
            </a:r>
            <a:r>
              <a:rPr dirty="0"/>
              <a:t>If</a:t>
            </a:r>
            <a:r>
              <a:rPr spc="200" dirty="0"/>
              <a:t> </a:t>
            </a:r>
            <a:r>
              <a:rPr spc="75" dirty="0"/>
              <a:t>value</a:t>
            </a:r>
            <a:r>
              <a:rPr spc="165" dirty="0"/>
              <a:t> </a:t>
            </a:r>
            <a:r>
              <a:rPr spc="30" dirty="0"/>
              <a:t>of </a:t>
            </a:r>
            <a:r>
              <a:rPr spc="50" dirty="0"/>
              <a:t>formal</a:t>
            </a:r>
            <a:r>
              <a:rPr spc="120" dirty="0"/>
              <a:t> </a:t>
            </a:r>
            <a:r>
              <a:rPr spc="10" dirty="0"/>
              <a:t>parameters</a:t>
            </a:r>
            <a:r>
              <a:rPr spc="100" dirty="0"/>
              <a:t> </a:t>
            </a:r>
            <a:r>
              <a:rPr spc="10" dirty="0"/>
              <a:t>are</a:t>
            </a:r>
            <a:r>
              <a:rPr spc="120" dirty="0"/>
              <a:t> </a:t>
            </a:r>
            <a:r>
              <a:rPr spc="70" dirty="0"/>
              <a:t>changed</a:t>
            </a:r>
            <a:r>
              <a:rPr spc="110" dirty="0"/>
              <a:t> </a:t>
            </a:r>
            <a:r>
              <a:rPr spc="10" dirty="0"/>
              <a:t>accidentally,</a:t>
            </a:r>
            <a:r>
              <a:rPr spc="55" dirty="0"/>
              <a:t> </a:t>
            </a:r>
            <a:r>
              <a:rPr spc="10" dirty="0"/>
              <a:t>it</a:t>
            </a:r>
            <a:r>
              <a:rPr spc="145" dirty="0"/>
              <a:t> </a:t>
            </a:r>
            <a:r>
              <a:rPr spc="-20" dirty="0"/>
              <a:t>does </a:t>
            </a:r>
            <a:r>
              <a:rPr dirty="0"/>
              <a:t>not</a:t>
            </a:r>
            <a:r>
              <a:rPr spc="110" dirty="0"/>
              <a:t> </a:t>
            </a:r>
            <a:r>
              <a:rPr spc="55" dirty="0"/>
              <a:t>change</a:t>
            </a:r>
            <a:r>
              <a:rPr spc="125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spc="75" dirty="0"/>
              <a:t>value</a:t>
            </a:r>
            <a:r>
              <a:rPr spc="114" dirty="0"/>
              <a:t> </a:t>
            </a:r>
            <a:r>
              <a:rPr dirty="0"/>
              <a:t>actual</a:t>
            </a:r>
            <a:r>
              <a:rPr spc="95" dirty="0"/>
              <a:t> </a:t>
            </a:r>
            <a:r>
              <a:rPr spc="-10" dirty="0"/>
              <a:t>parameter.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15900" y="3985386"/>
            <a:ext cx="8776970" cy="2649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24180" marR="5080" indent="-412115">
              <a:lnSpc>
                <a:spcPct val="100099"/>
              </a:lnSpc>
              <a:spcBef>
                <a:spcPts val="85"/>
              </a:spcBef>
              <a:tabLst>
                <a:tab pos="424180" algn="l"/>
                <a:tab pos="2311400" algn="l"/>
                <a:tab pos="4090035" algn="l"/>
              </a:tabLst>
            </a:pPr>
            <a:r>
              <a:rPr sz="2050" spc="175" dirty="0">
                <a:solidFill>
                  <a:srgbClr val="F8F8F8"/>
                </a:solidFill>
                <a:latin typeface="Lucida Sans Unicode"/>
                <a:cs typeface="Lucida Sans Unicode"/>
              </a:rPr>
              <a:t>▣</a:t>
            </a:r>
            <a:r>
              <a:rPr sz="2050" dirty="0">
                <a:solidFill>
                  <a:srgbClr val="F8F8F8"/>
                </a:solidFill>
                <a:latin typeface="Lucida Sans Unicode"/>
                <a:cs typeface="Lucida Sans Unicode"/>
              </a:rPr>
              <a:t>	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Call</a:t>
            </a:r>
            <a:r>
              <a:rPr sz="3200" b="1" spc="-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by</a:t>
            </a:r>
            <a:r>
              <a:rPr sz="3200" b="1" spc="-5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3200" b="1" dirty="0">
                <a:solidFill>
                  <a:srgbClr val="FF0000"/>
                </a:solidFill>
                <a:latin typeface="Palatino Linotype"/>
                <a:cs typeface="Palatino Linotype"/>
              </a:rPr>
              <a:t>Reference</a:t>
            </a:r>
            <a:r>
              <a:rPr sz="32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In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this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method,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28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actual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parameter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passed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formal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parameter.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If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change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formal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parameter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then</a:t>
            </a:r>
            <a:r>
              <a:rPr sz="28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actual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parameter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will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also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change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because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both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have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same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address.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2088" y="3288804"/>
            <a:ext cx="2241677" cy="6079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06459" y="65405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Arial MT"/>
                <a:cs typeface="Arial MT"/>
              </a:rPr>
              <a:t>35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544" y="606526"/>
              <a:ext cx="2738374" cy="6689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23005" y="6540500"/>
            <a:ext cx="269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C</a:t>
            </a:r>
            <a:r>
              <a:rPr sz="1200" spc="5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Course,</a:t>
            </a:r>
            <a:r>
              <a:rPr sz="1200" spc="-10" dirty="0">
                <a:solidFill>
                  <a:srgbClr val="BBBBBB"/>
                </a:solidFill>
                <a:latin typeface="Arial MT"/>
                <a:cs typeface="Arial MT"/>
              </a:rPr>
              <a:t> Programming</a:t>
            </a:r>
            <a:r>
              <a:rPr sz="1200" spc="10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club,</a:t>
            </a:r>
            <a:r>
              <a:rPr sz="1200" spc="-40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Fall</a:t>
            </a:r>
            <a:r>
              <a:rPr sz="1200" spc="-40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BBBBBB"/>
                </a:solidFill>
                <a:latin typeface="Arial MT"/>
                <a:cs typeface="Arial MT"/>
              </a:rPr>
              <a:t>2008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1804" y="65405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91804" y="65405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Arial MT"/>
                <a:cs typeface="Arial MT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9103" y="606551"/>
              <a:ext cx="2202053" cy="577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23005" y="6540500"/>
            <a:ext cx="2694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C</a:t>
            </a:r>
            <a:r>
              <a:rPr sz="1200" spc="5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Course,</a:t>
            </a:r>
            <a:r>
              <a:rPr sz="1200" spc="-10" dirty="0">
                <a:solidFill>
                  <a:srgbClr val="BBBBBB"/>
                </a:solidFill>
                <a:latin typeface="Arial MT"/>
                <a:cs typeface="Arial MT"/>
              </a:rPr>
              <a:t> Programming</a:t>
            </a:r>
            <a:r>
              <a:rPr sz="1200" spc="10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club,</a:t>
            </a:r>
            <a:r>
              <a:rPr sz="1200" spc="-40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BBBBBB"/>
                </a:solidFill>
                <a:latin typeface="Arial MT"/>
                <a:cs typeface="Arial MT"/>
              </a:rPr>
              <a:t>Fall</a:t>
            </a:r>
            <a:r>
              <a:rPr sz="1200" spc="-40" dirty="0">
                <a:solidFill>
                  <a:srgbClr val="BBBBBB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BBBBBB"/>
                </a:solidFill>
                <a:latin typeface="Arial MT"/>
                <a:cs typeface="Arial MT"/>
              </a:rPr>
              <a:t>2008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1804" y="65405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1083</Words>
  <Application>Microsoft Office PowerPoint</Application>
  <PresentationFormat>On-screen Show (4:3)</PresentationFormat>
  <Paragraphs>124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MT</vt:lpstr>
      <vt:lpstr>Cambria</vt:lpstr>
      <vt:lpstr>Century Gothic</vt:lpstr>
      <vt:lpstr>Lucida Sans Unicode</vt:lpstr>
      <vt:lpstr>Palatino Linotype</vt:lpstr>
      <vt:lpstr>Wingdings</vt:lpstr>
      <vt:lpstr>Wingdings 3</vt:lpstr>
      <vt:lpstr>Ion</vt:lpstr>
      <vt:lpstr>                 PROGRAMMING                       IN                       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: -</vt:lpstr>
      <vt:lpstr>PowerPoint Presentation</vt:lpstr>
      <vt:lpstr>PowerPoint Presentation</vt:lpstr>
      <vt:lpstr>▣ For Loop : A for loop is used only in that situation when we know in advance how many times a particular set of statements will execute.</vt:lpstr>
      <vt:lpstr>▣ While Loop : A while loop is used only in that situation when we don’t know in advance how many times a particular set of statements will execute.</vt:lpstr>
      <vt:lpstr>▣ Do -While Loop :</vt:lpstr>
      <vt:lpstr>PowerPoint Presentation</vt:lpstr>
      <vt:lpstr>PowerPoint Presentation</vt:lpstr>
      <vt:lpstr>PowerPoint Presentation</vt:lpstr>
      <vt:lpstr>PowerPoint Presentation</vt:lpstr>
      <vt:lpstr>1) User defined functions are written by user.</vt:lpstr>
      <vt:lpstr>1) Int : It means a function will return a value of integer type at the end.</vt:lpstr>
      <vt:lpstr>PowerPoint Presentation</vt:lpstr>
      <vt:lpstr>PowerPoint Presentation</vt:lpstr>
      <vt:lpstr>PowerPoint Presentation</vt:lpstr>
      <vt:lpstr>PowerPoint Presentation</vt:lpstr>
      <vt:lpstr>▣ Actual Arguments : Actual arguments are those in which value is originally entered. Actual arguments are maintained in function call statements. These Arguments are sent the information to formal arguments.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Raman Filok</cp:lastModifiedBy>
  <cp:revision>2</cp:revision>
  <dcterms:created xsi:type="dcterms:W3CDTF">2023-11-07T05:19:19Z</dcterms:created>
  <dcterms:modified xsi:type="dcterms:W3CDTF">2023-11-07T05:26:22Z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2023-11-07T00:00:00Z</vt:filetime>
  </property>
  <property fmtid="{D5CDD505-2E9C-101B-9397-08002B2CF9AE}" pid="5" name="Producer">
    <vt:lpwstr>www.ilovepdf.com</vt:lpwstr>
  </property>
</Properties>
</file>